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modernComment_1B3_3A306E56.xml" ContentType="application/vnd.ms-powerpoint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340" r:id="rId2"/>
    <p:sldId id="402" r:id="rId3"/>
    <p:sldId id="470" r:id="rId4"/>
    <p:sldId id="467" r:id="rId5"/>
    <p:sldId id="468" r:id="rId6"/>
    <p:sldId id="481" r:id="rId7"/>
    <p:sldId id="477" r:id="rId8"/>
    <p:sldId id="479" r:id="rId9"/>
    <p:sldId id="480" r:id="rId10"/>
    <p:sldId id="478" r:id="rId11"/>
    <p:sldId id="483" r:id="rId12"/>
    <p:sldId id="482" r:id="rId13"/>
    <p:sldId id="471" r:id="rId14"/>
    <p:sldId id="469" r:id="rId15"/>
    <p:sldId id="465" r:id="rId16"/>
    <p:sldId id="463" r:id="rId17"/>
    <p:sldId id="466" r:id="rId18"/>
    <p:sldId id="464" r:id="rId19"/>
    <p:sldId id="472" r:id="rId20"/>
    <p:sldId id="473" r:id="rId21"/>
    <p:sldId id="474" r:id="rId22"/>
    <p:sldId id="475" r:id="rId23"/>
    <p:sldId id="476" r:id="rId24"/>
    <p:sldId id="461" r:id="rId25"/>
    <p:sldId id="401" r:id="rId26"/>
    <p:sldId id="407" r:id="rId27"/>
    <p:sldId id="408" r:id="rId28"/>
    <p:sldId id="409" r:id="rId29"/>
    <p:sldId id="410" r:id="rId30"/>
    <p:sldId id="406" r:id="rId31"/>
    <p:sldId id="411" r:id="rId32"/>
    <p:sldId id="412" r:id="rId33"/>
    <p:sldId id="413" r:id="rId34"/>
    <p:sldId id="414" r:id="rId35"/>
    <p:sldId id="421" r:id="rId36"/>
    <p:sldId id="420" r:id="rId37"/>
    <p:sldId id="415" r:id="rId38"/>
    <p:sldId id="416" r:id="rId39"/>
    <p:sldId id="417" r:id="rId40"/>
    <p:sldId id="422" r:id="rId41"/>
    <p:sldId id="418" r:id="rId42"/>
    <p:sldId id="419" r:id="rId43"/>
    <p:sldId id="434" r:id="rId44"/>
    <p:sldId id="435" r:id="rId45"/>
    <p:sldId id="436" r:id="rId46"/>
    <p:sldId id="437" r:id="rId47"/>
    <p:sldId id="438" r:id="rId48"/>
    <p:sldId id="439" r:id="rId49"/>
    <p:sldId id="440" r:id="rId50"/>
    <p:sldId id="441" r:id="rId51"/>
    <p:sldId id="442" r:id="rId52"/>
    <p:sldId id="443" r:id="rId53"/>
    <p:sldId id="444" r:id="rId54"/>
    <p:sldId id="445" r:id="rId55"/>
    <p:sldId id="453" r:id="rId56"/>
    <p:sldId id="446" r:id="rId57"/>
    <p:sldId id="447" r:id="rId58"/>
    <p:sldId id="448" r:id="rId59"/>
    <p:sldId id="449" r:id="rId60"/>
    <p:sldId id="450" r:id="rId61"/>
    <p:sldId id="451" r:id="rId62"/>
    <p:sldId id="452" r:id="rId63"/>
    <p:sldId id="454" r:id="rId64"/>
    <p:sldId id="455" r:id="rId65"/>
    <p:sldId id="456" r:id="rId66"/>
    <p:sldId id="457" r:id="rId67"/>
    <p:sldId id="458" r:id="rId68"/>
    <p:sldId id="459" r:id="rId69"/>
    <p:sldId id="424" r:id="rId70"/>
    <p:sldId id="460" r:id="rId71"/>
    <p:sldId id="403" r:id="rId72"/>
    <p:sldId id="462" r:id="rId73"/>
    <p:sldId id="404" r:id="rId74"/>
    <p:sldId id="405" r:id="rId7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2D5067AB-4FA2-4679-9C8E-29B7BC9C56D6}">
          <p14:sldIdLst>
            <p14:sldId id="340"/>
          </p14:sldIdLst>
        </p14:section>
        <p14:section name="목차" id="{526A2004-51D1-4840-9E5E-CCD8299E028E}">
          <p14:sldIdLst>
            <p14:sldId id="402"/>
          </p14:sldIdLst>
        </p14:section>
        <p14:section name="Serial vs Parallel" id="{30A1512A-9188-4658-BBC5-B41D809BB24A}">
          <p14:sldIdLst>
            <p14:sldId id="470"/>
            <p14:sldId id="467"/>
            <p14:sldId id="468"/>
            <p14:sldId id="481"/>
            <p14:sldId id="477"/>
            <p14:sldId id="479"/>
            <p14:sldId id="480"/>
            <p14:sldId id="478"/>
            <p14:sldId id="483"/>
            <p14:sldId id="482"/>
          </p14:sldIdLst>
        </p14:section>
        <p14:section name="[A]Synchronous" id="{AC38DEC6-7FE7-4A67-AABA-47E383841EB5}">
          <p14:sldIdLst>
            <p14:sldId id="471"/>
            <p14:sldId id="469"/>
          </p14:sldIdLst>
        </p14:section>
        <p14:section name="UART" id="{64A29A44-3E22-4D93-B312-B9AA1050048A}">
          <p14:sldIdLst>
            <p14:sldId id="465"/>
            <p14:sldId id="463"/>
          </p14:sldIdLst>
        </p14:section>
        <p14:section name="SPI" id="{A827519B-7B2D-4DD0-B649-77EAC4F5D266}">
          <p14:sldIdLst>
            <p14:sldId id="466"/>
            <p14:sldId id="464"/>
            <p14:sldId id="472"/>
          </p14:sldIdLst>
        </p14:section>
        <p14:section name="I2C" id="{6D17C673-FD31-4C6B-8931-A80B26A7AD80}">
          <p14:sldIdLst>
            <p14:sldId id="473"/>
            <p14:sldId id="474"/>
            <p14:sldId id="475"/>
            <p14:sldId id="476"/>
          </p14:sldIdLst>
        </p14:section>
        <p14:section name="CAN" id="{D9292282-FEA7-4D8D-856D-BAA223A78C31}">
          <p14:sldIdLst>
            <p14:sldId id="461"/>
            <p14:sldId id="401"/>
            <p14:sldId id="407"/>
            <p14:sldId id="408"/>
            <p14:sldId id="409"/>
            <p14:sldId id="410"/>
            <p14:sldId id="406"/>
            <p14:sldId id="411"/>
            <p14:sldId id="412"/>
            <p14:sldId id="413"/>
            <p14:sldId id="414"/>
            <p14:sldId id="421"/>
            <p14:sldId id="420"/>
            <p14:sldId id="415"/>
            <p14:sldId id="416"/>
            <p14:sldId id="417"/>
            <p14:sldId id="422"/>
            <p14:sldId id="418"/>
            <p14:sldId id="419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53"/>
            <p14:sldId id="446"/>
            <p14:sldId id="447"/>
            <p14:sldId id="448"/>
            <p14:sldId id="449"/>
            <p14:sldId id="450"/>
            <p14:sldId id="451"/>
            <p14:sldId id="452"/>
            <p14:sldId id="454"/>
            <p14:sldId id="455"/>
            <p14:sldId id="456"/>
            <p14:sldId id="457"/>
            <p14:sldId id="458"/>
            <p14:sldId id="459"/>
            <p14:sldId id="424"/>
            <p14:sldId id="460"/>
            <p14:sldId id="403"/>
            <p14:sldId id="462"/>
            <p14:sldId id="404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0AE7DAD-08FA-9082-1C89-69031517AFC1}" name="성호 김" initials="성김" userId="06f4ff0079c881b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5B6"/>
    <a:srgbClr val="0000FF"/>
    <a:srgbClr val="F4B183"/>
    <a:srgbClr val="33CC33"/>
    <a:srgbClr val="009900"/>
    <a:srgbClr val="76717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1" autoAdjust="0"/>
    <p:restoredTop sz="85547" autoAdjust="0"/>
  </p:normalViewPr>
  <p:slideViewPr>
    <p:cSldViewPr snapToGrid="0">
      <p:cViewPr>
        <p:scale>
          <a:sx n="50" d="100"/>
          <a:sy n="50" d="100"/>
        </p:scale>
        <p:origin x="112" y="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4" d="100"/>
          <a:sy n="44" d="100"/>
        </p:scale>
        <p:origin x="2772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omments/modernComment_1B3_3A306E5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7B87579-90D1-4EF8-ACB5-15A0CBAF12D6}" authorId="{B0AE7DAD-08FA-9082-1C89-69031517AFC1}" created="2024-04-29T10:58:04.66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976252502" sldId="435"/>
      <ac:graphicFrameMk id="44" creationId="{577DFA40-9032-77D3-8B24-094140C1640B}"/>
      <ac:tblMk/>
      <ac:tcMk rowId="4126198778" colId="1427386122"/>
      <ac:txMk cp="183" len="12">
        <ac:context len="1163" hash="390558184"/>
      </ac:txMk>
    </ac:txMkLst>
    <p188:pos x="2964374" y="6193082"/>
    <p188:txBody>
      <a:bodyPr/>
      <a:lstStyle/>
      <a:p>
        <a:r>
          <a:rPr lang="ko-KR" altLang="en-US"/>
          <a:t>locked FIFO가 무엇인지 확인 필요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7AC13-9DD4-4399-8160-642204A02976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744C0A-982C-4E8F-9B87-952B32707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95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023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https://blog.naver.com/techref/222303368153</a:t>
            </a:r>
          </a:p>
          <a:p>
            <a:r>
              <a:rPr lang="en-US" altLang="ko-KR" dirty="0"/>
              <a:t>https://blog.naver.com/techref/222303465870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553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https://blog.naver.com/techref/222305665834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79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https://blog.naver.com/techref/222306196195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8133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https://blog.naver.com/techref/222306196195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647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7384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6844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2768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1714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0668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592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https://blog.naver.com/techref/222287603511</a:t>
            </a:r>
          </a:p>
          <a:p>
            <a:r>
              <a:rPr lang="en-US" altLang="ko-KR" dirty="0"/>
              <a:t>https://blog.naver.com/kimyeonchun/80197897499</a:t>
            </a:r>
          </a:p>
          <a:p>
            <a:r>
              <a:rPr lang="en-US" altLang="ko-KR" dirty="0"/>
              <a:t>http://www.ktword.co.kr/test/view/view.php?nav=&amp;m_temp1=2603&amp;id=273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9130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2987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3013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804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0264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85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2386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1143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3952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9451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670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https://blog.naver.com/techref/222287603511</a:t>
            </a:r>
          </a:p>
          <a:p>
            <a:r>
              <a:rPr lang="en-US" altLang="ko-KR" dirty="0"/>
              <a:t>https://blog.naver.com/kimyeonchun/80197897499</a:t>
            </a:r>
          </a:p>
          <a:p>
            <a:r>
              <a:rPr lang="en-US" altLang="ko-KR" dirty="0"/>
              <a:t>http://www.ktword.co.kr/test/view/view.php?nav=&amp;m_temp1=2603&amp;id=273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2226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0578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8484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4579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5932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2820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5160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5876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0265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7296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995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https://blog.naver.com/techref/222287603511</a:t>
            </a:r>
          </a:p>
          <a:p>
            <a:r>
              <a:rPr lang="en-US" altLang="ko-KR" dirty="0"/>
              <a:t>https://blog.naver.com/kimyeonchun/80197897499</a:t>
            </a:r>
          </a:p>
          <a:p>
            <a:r>
              <a:rPr lang="en-US" altLang="ko-KR" dirty="0"/>
              <a:t>http://www.ktword.co.kr/test/view/view.php?nav=&amp;m_temp1=2603&amp;id=273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4131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14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https://blog.naver.com/techref/222287603511</a:t>
            </a:r>
          </a:p>
          <a:p>
            <a:r>
              <a:rPr lang="en-US" altLang="ko-KR" dirty="0"/>
              <a:t>https://blog.naver.com/kimyeonchun/80197897499</a:t>
            </a:r>
          </a:p>
          <a:p>
            <a:r>
              <a:rPr lang="en-US" altLang="ko-KR" dirty="0"/>
              <a:t>http://www.ktword.co.kr/test/view/view.php?nav=&amp;m_temp1=2603&amp;id=273</a:t>
            </a:r>
          </a:p>
          <a:p>
            <a:r>
              <a:rPr lang="en-US" altLang="ko-KR" dirty="0"/>
              <a:t>https://blog.naver.com/techref/222286156448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172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https://blog.naver.com/techref/222287603511</a:t>
            </a:r>
          </a:p>
          <a:p>
            <a:r>
              <a:rPr lang="en-US" altLang="ko-KR" dirty="0"/>
              <a:t>https://blog.naver.com/kimyeonchun/80197897499</a:t>
            </a:r>
          </a:p>
          <a:p>
            <a:r>
              <a:rPr lang="en-US" altLang="ko-KR" dirty="0"/>
              <a:t>http://www.ktword.co.kr/test/view/view.php?nav=&amp;m_temp1=2603&amp;id=273</a:t>
            </a:r>
          </a:p>
          <a:p>
            <a:r>
              <a:rPr lang="en-US" altLang="ko-KR" dirty="0"/>
              <a:t>https://blog.naver.com/techref/222286156448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632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https://blog.naver.com/rohdeschwarzkorea/223136550950</a:t>
            </a:r>
          </a:p>
          <a:p>
            <a:r>
              <a:rPr lang="en-US" altLang="ko-KR" dirty="0"/>
              <a:t>https://blog.naver.com/PostView.naver?blogId=rohdeschwarzkorea&amp;logNo=223136562224&amp;categoryNo=13&amp;parentCategoryNo=&amp;from=thumbnailList</a:t>
            </a:r>
          </a:p>
          <a:p>
            <a:r>
              <a:rPr lang="en-US" altLang="ko-KR" dirty="0"/>
              <a:t>https://blog.naver.com/PostView.naver?blogId=rohdeschwarzkorea&amp;Redirect=View&amp;logNo=223229161041&amp;categoryNo=13&amp;isAfterWrite=true&amp;isAfterUpdateOnly=true</a:t>
            </a:r>
          </a:p>
          <a:p>
            <a:r>
              <a:rPr lang="en-US" altLang="ko-KR" dirty="0"/>
              <a:t>https://blog.naver.com/PostView.naver?blogId=rohdeschwarzkorea&amp;logNo=223304554396&amp;categoryNo=13&amp;parentCategoryNo=0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052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https://blog.naver.com/techref/222010374193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699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https://blog.naver.com/techref/222303368153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422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DAC7682-D15A-B7D9-A461-B3484A607EAE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93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8394AC-380F-3DD5-09EC-50A259E37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5348-FF0B-472B-B42C-CD62F26E0287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A63C56-3B68-2174-0838-2DFD5B78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ACEA0-12D0-D757-2418-20B44960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F50C62-FB70-032A-9213-C0DF2383A2E0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232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6C634-1328-2829-ACA9-CDFEEE9E9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1766D1-583B-68B2-0635-1473295E1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13E022-B214-6656-F153-FB9470F17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D4E6-4ACE-46EE-A5F5-E055F57E4E3E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D408FB-38AC-6E42-C82D-6D0F9E52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078405-1D9B-AC1E-BBBE-90B561DB7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0BD5-0B1A-4F7B-9E91-3A77B4CFA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41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8DDB73-3BC8-B5E8-E6B8-0766246CC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C5EC38-2D3F-E611-7A79-21E1EFA8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0C5EE-3C41-5B04-0118-800A23ED59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85348-FF0B-472B-B42C-CD62F26E0287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C824BD-786C-78C4-8791-95EA21D3A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5D307-EC51-2CDC-FF7F-FC497B2FA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47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B3_3A306E5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  <a:solidFill>
            <a:schemeClr val="accent5">
              <a:lumMod val="75000"/>
            </a:schemeClr>
          </a:solidFill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-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930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Appendix(SerDes) (4)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202151"/>
              </p:ext>
            </p:extLst>
          </p:nvPr>
        </p:nvGraphicFramePr>
        <p:xfrm>
          <a:off x="83626" y="868118"/>
          <a:ext cx="9757093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70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7005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Skew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전송 선로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채널을 통해 동시에 신호 비트열이 전송된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동시에 도달하지 못하고 시간 차를 가지고 도달한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(Timing Skew)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송신단과 수신단에서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timing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동기화되지 못한 상황도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skew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DC Balanced Signal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미리 정해진 주파수 이하에서만 매우 적은 신호 전력만으로 전송하도록 설계된 신호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고주파 영역만 활성화되고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저주파 영역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(DC)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에서는 미약한 신호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Interleaving(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끼워 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무선 구간을 통해 트래픽을 전송할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발생할 수 있는 군집 에러를 랜덤 에어로 변환하여 에러 정정을 용이하게 하기 위해 사용되는 기법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디지털 무선 전송시스템에서의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interleadving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비트 오류 발생을 랜덤하게 분산시키는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페이딩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등 집중 비트 에러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(Burst Error)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발생되기 쉬운 무선 채널 환경에서 집중적인 비트 에러를 분산시키는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동기식 다중화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유사동기식 다중화 방식 상에서의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interleaving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채널의 신호를 하나씩 순차적으로 추출해 일렬로 배열하며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다중화하는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표준 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TV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방식 상에서 주파수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interleaving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휘도신호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대역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(4.2 MHz)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색신호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대역을 포함시켜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함꼐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보내는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7171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Appendix(Metastability)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223157"/>
              </p:ext>
            </p:extLst>
          </p:nvPr>
        </p:nvGraphicFramePr>
        <p:xfrm>
          <a:off x="83626" y="868118"/>
          <a:ext cx="11974527" cy="5898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984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Metastability(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준안정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디지털 논리회로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장치에서 주로 발생하는 현상으로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asynchronous clock domain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신호를 수신할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CDC(Clock Domain Crossing)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상황에서 주로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CDC: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연관 없는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domain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들 사이에서 신호가 전달되는 상황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Setup-and-Hold Time: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신호를 안정적으로 수신 받기 위해 신호는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변환 전후로 일정시간 논리 영역에서 유지되어야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변환 시점에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latch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신호가 변경되거나 비정상적으로 늘어지면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latch 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사이의 전압을 가짐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(metastability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동기식 시스템에서는 발생하지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(static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analysis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 closure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사양 충족하도록 보장하고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준안정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상태 방지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latch 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load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feedback loop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달라져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전압값을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논리적으로 예측할 수 있지만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metastability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상태에서는 불가능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metastability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내재된 지연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(Inherent Delay)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존재해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느리게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회로 설계자는 목적지의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domain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synchronization register chain/synchronizer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사용해 신호를 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domain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다시 동기화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준안정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신호를 논리값으로 변환하기 전 추가적 시간을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Synchronization register chain / synchronizer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다음 요구사항을 충족하는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chain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모두 동일하거나 위상 관련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chain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관련 없는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domain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구동되거나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asynchronous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chain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제외하고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fan-out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Chain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synchronization clock domain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0CF251B7-A5CA-9F6B-74E9-A12D008AD7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308" y="3830039"/>
            <a:ext cx="5284065" cy="28633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C039F0-E2C3-F139-75AF-42AC259EBCE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31736" y="2881248"/>
            <a:ext cx="4068066" cy="18288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C54FED-7B44-0D4E-920F-49F51A3DF6E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4810325"/>
            <a:ext cx="5581024" cy="195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76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Appendix(Jitter)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433488"/>
              </p:ext>
            </p:extLst>
          </p:nvPr>
        </p:nvGraphicFramePr>
        <p:xfrm>
          <a:off x="83626" y="868118"/>
          <a:ext cx="11974527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984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Jitter(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디지털 전송에서 신호가 예정보다 빠르게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느리게 나타나서 발생하는 오류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시간적으로 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이벤트의 변동성을 나타냄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진폭과 주파수를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 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비누적적인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단기적 위상 변동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(Wander: 10 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미만의 변조 주파수를 갖는 장기적인 위상 변동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클럭의 불안정성을 측정하고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시간 범위 내에서의 변동성을 나타내는 지표로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BER(Bit Error Rate)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시스템 성능 측정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Total Jitter(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Tj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Random Jitter + Deterministic Jitter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Random Jitter(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Rj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신호와 상관없이 불규칙한 특성으로 인해 발생되는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Gaussian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distribution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크기가 정해지지 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Jitter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영역에서는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random 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설명되고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주파수 영역에서는 위상 노이즈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(Phase noise)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열 노이즈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샷 노이즈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1/f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노이즈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및 기타 물리적 효과 등으로 인해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random jitter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Deterministic Jitter(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Dj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식별 가능한 패턴이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 noise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event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circuit, layout, line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등에서의 잘못된 설계에서 비롯되며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Gaussian distribution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따르지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관계가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random 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달리 크기가 한정될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계측 장비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오실로스코프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(Oscilloscope) – Time domain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Peak-Peak,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Cycle, Period jitter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측정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low frequency clock, data-dependent 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유용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Clock Jitter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(clock,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[01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교차되는 데이터 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jitter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Cursor measurement: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트리거되는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부분으로부터 발생되는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cursor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이용해 측정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(trigger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로부터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멀수록 크게 나타남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Histogram: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파형의 샘플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픽셀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기반으로 데이터 분포를 그래픽으로 표현한 것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측정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Measurement Statistics: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랜덤 성분이 포함되어 있어 신호 속성을 분석하는데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(random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성분은 평균값과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표준편차 이용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Measurement Track: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측정된 파형에 대해 시간이 경과함에 따라 측정 결과가 어떻게 변화되는지 표시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측정 결과와 신호의 타이밍 관계 알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Spectrum: FFT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연산을 이용해 측정된 신호에 대한 주파수 분석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Eye Diagram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파형을 중첩해 생성하여 신호의 불안정성이나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영향을 볼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embedded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CDR(Clock Data Recovery)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기반으로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eye diagram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스펙트럼 분석기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(Spectrum Analyzer) – Frequency domain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측정된 신호의 주파수 영역에서 변동성을 확인하여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Phase noise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측정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RMS Phase Jitter, Phase noise, Jitter Frequency Information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Lower Noise Floor, Easy detection of Spur vs Random Jitter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주파수 카운터 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송신기와 수신기를 비동기로 만들 수 있으면 해결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송신기의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부정확해도 시스템은 수신기 클럭에 의존해서 동작하기에 노이즈가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줄어듬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34E34AE-A35A-7405-011A-47C142614CE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4547" y="1417528"/>
            <a:ext cx="4573606" cy="276809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C4019D1-6A01-1FAC-6DF3-9886EDAD236E}"/>
              </a:ext>
            </a:extLst>
          </p:cNvPr>
          <p:cNvSpPr/>
          <p:nvPr/>
        </p:nvSpPr>
        <p:spPr>
          <a:xfrm rot="2700000">
            <a:off x="9444448" y="568688"/>
            <a:ext cx="3239589" cy="12741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추후 내용 추가 예정</a:t>
            </a:r>
          </a:p>
        </p:txBody>
      </p:sp>
    </p:spTree>
    <p:extLst>
      <p:ext uri="{BB962C8B-B14F-4D97-AF65-F5344CB8AC3E}">
        <p14:creationId xmlns:p14="http://schemas.microsoft.com/office/powerpoint/2010/main" val="2450321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[A]Synchronous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6180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[A]Synchronous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477488"/>
              </p:ext>
            </p:extLst>
          </p:nvPr>
        </p:nvGraphicFramePr>
        <p:xfrm>
          <a:off x="83626" y="868118"/>
          <a:ext cx="698055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0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81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Synchronous Communication(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동기식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양방향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보내면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측이 답하고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측이 다시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시스템의 반응속도가 빠름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처리량이 많아 시스템 부하가 커지고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측이 응답하지 않으면 시스템이 다운될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Asynchronous Communication(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비동기식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단방향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 응답은 즉각적이지 않고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보내고 자기 할 일을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즉각 대응하지 않아 시스템 부하가 적음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시스템 반응속도가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8918492B-242C-EF13-C43A-3E9F2CC632B5}"/>
              </a:ext>
            </a:extLst>
          </p:cNvPr>
          <p:cNvGrpSpPr/>
          <p:nvPr/>
        </p:nvGrpSpPr>
        <p:grpSpPr>
          <a:xfrm>
            <a:off x="270963" y="3074936"/>
            <a:ext cx="2562225" cy="2906426"/>
            <a:chOff x="231775" y="2891750"/>
            <a:chExt cx="2562225" cy="29064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734B70C-6A36-F473-70FB-17A30CFD4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31775" y="2891750"/>
              <a:ext cx="2562225" cy="252603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ADB646-381F-6358-81FC-5E1E3954952E}"/>
                </a:ext>
              </a:extLst>
            </p:cNvPr>
            <p:cNvSpPr txBox="1"/>
            <p:nvPr/>
          </p:nvSpPr>
          <p:spPr>
            <a:xfrm>
              <a:off x="433474" y="5521177"/>
              <a:ext cx="2158826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/>
                <a:t>&lt; Synchronous &gt;</a:t>
              </a:r>
              <a:endParaRPr lang="ko-KR" altLang="en-US" b="1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EC2F2B9-EE53-16DE-8230-BCEFCEEFA560}"/>
              </a:ext>
            </a:extLst>
          </p:cNvPr>
          <p:cNvGrpSpPr/>
          <p:nvPr/>
        </p:nvGrpSpPr>
        <p:grpSpPr>
          <a:xfrm>
            <a:off x="3573903" y="3074936"/>
            <a:ext cx="2562226" cy="2914946"/>
            <a:chOff x="2963864" y="2883229"/>
            <a:chExt cx="2562226" cy="291494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2291897-9C79-1CB8-9808-B73D82F19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963864" y="2883229"/>
              <a:ext cx="2562226" cy="253455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B8CB87-311E-6691-A1E7-882F3B1A0C28}"/>
                </a:ext>
              </a:extLst>
            </p:cNvPr>
            <p:cNvSpPr txBox="1"/>
            <p:nvPr/>
          </p:nvSpPr>
          <p:spPr>
            <a:xfrm>
              <a:off x="3165564" y="5521176"/>
              <a:ext cx="2158826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/>
                <a:t>&lt; Asynchronous &gt;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01408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UART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0207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UART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358513"/>
              </p:ext>
            </p:extLst>
          </p:nvPr>
        </p:nvGraphicFramePr>
        <p:xfrm>
          <a:off x="83626" y="868118"/>
          <a:ext cx="11974527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UART(Universal Asynchronous Receiver/Transmitter)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범용 비동기화 송수신기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(UART):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데이터의 형태를 직렬 방식으로 전환하여 데이터를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RS232, RS422, RS485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같은 통신 표준과 함께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자료 형태나 전송 속도를 직접 구성할 수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전기 신호 수준과 방식이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UART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driver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회로를 통해 관리 받음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memory/register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있어 차례로 읽어 직렬화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기본 단위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 주변기기의 일종으로 병렬 데이터를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직렬화하여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통신하는 개별 집적 회로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(Integrated Circuit)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(Serial):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입출력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한 번에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(Parallel): n-bit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전송하기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입출력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Baud rate: TX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데이터 보내는 속도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bps(Bit Per Second)]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bit time T = 1/baud rate [sec] (Ex. 9600 baud = 1/9600 sec = 0.000104 sec = 104 us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시작과 끝을 알기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 bit(0), stop bit(1)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UART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전송을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상태를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전송이 시작되면 신호가 변경됨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Byte(8-bit)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 통신을 주로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(parity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제외하고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10-bit data transmission)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5~8-bit(parity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사용하지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max 9-bit)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Parity 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측에서 송신 측이 보낸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변경되었는지 확인하는 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오류 검증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0: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합이 짝수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1: data frame bits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합이 홀수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전이중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(Full Duplex):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송신과 수신을 동시에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최근에는 동기화 통신인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함꼐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지원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USART(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비동기화 송수신기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동기화 클럭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오류 검사를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parity bit,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널리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9-bit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1:1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master&amp;slave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baud rate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허용오차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(Tolerance)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79998B3-4A63-6AD6-A4B9-211CF1A204D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21073" y="3087616"/>
            <a:ext cx="3429627" cy="18403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6091F8D-0B0B-8FA6-52B0-740E07C97D2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83053" y="3635210"/>
            <a:ext cx="2738020" cy="12927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CC1A10-C9D3-B163-ED7C-4C9C1135C11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21073" y="1041886"/>
            <a:ext cx="3429627" cy="187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29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SPI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5782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SPI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402045"/>
              </p:ext>
            </p:extLst>
          </p:nvPr>
        </p:nvGraphicFramePr>
        <p:xfrm>
          <a:off x="83626" y="868118"/>
          <a:ext cx="11974527" cy="2854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SPI(Serial Peripheral Interface)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 주변장치 인터페이스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(SPI):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차례대로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동기화 직렬 데이터 인터페이스의 표준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전송속도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10 Mbps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직렬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동기화 통신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Master-Slave(1 : 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통신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 initialization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USB,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Ethernet, Bluetooth, WIFI protocol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느리지만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인터페이스 구현이 단순하고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resource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적게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고속으로 대량의 데이터를 전송할 필요가 없는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센서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주변장치 간의 통신에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AAE320DA-7E0C-8F37-068C-B2159FE6DDA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13653" y="977957"/>
            <a:ext cx="4530786" cy="119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64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SPI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665318"/>
              </p:ext>
            </p:extLst>
          </p:nvPr>
        </p:nvGraphicFramePr>
        <p:xfrm>
          <a:off x="83626" y="868118"/>
          <a:ext cx="11974527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Interface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card, RFID, 2.4GHz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무선 송수신기 등에서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데이터를 중간에 방해없이 계속해서 전송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임의의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연속적인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스트림으로 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정지 조건으로 데이터 패킷의 시작과 끝 정의하여 전송 중 중단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(I2C, UART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데이터가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packet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전송되고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packet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특정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수로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Master-Slave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센서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액추에이터는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연결가능한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Load Capacitance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클수록 많은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정상적으로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전송을 하기 위해 물리적 전압 레벨을 변환해야 하는데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개수가 많아질수록 정확한 전압 레벨 변환 방해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SCLK(Synchronous Clock):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동기식 클럭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sampling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동기화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전송속도는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 상태를 설정하는 속성인 클럭 극성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(CPOL, Clock Polarity)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전송 시점이 다름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Low(0)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상태 변환될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(CPHA = 0, Rising Edge)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High(1)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상태 변환될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(CPHA = 1, Falling Edge)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어떤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데이터를 전송할지 설정하는 속성인 클럭 위상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(CPHA, Clock Phase)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전송 시점이 다름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Low(0)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rising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High(1)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falling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동기화는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CPHA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 유형을 가짐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MOSI(Master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Output, Slave Input):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전송할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bit stream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먼저 전송됨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MISO(Master Input, Slave Output):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전송할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bit stream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먼저 전송됨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SS/CS(Select Slave/Chip Select):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전송할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저전압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level(LOW,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설정하여 통신할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Idle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상태에서는 고전압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level(HIGH, 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Daisy-chain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방식을 통해 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SCLK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출력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SS/CS Low signal(slave activation)  MOSI/MISO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transmission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start bit/stop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없어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계속 전송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I2C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같은 복잡한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주소 지정 시스템이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I2C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빠른 데이터 전송속도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MISO, MOSI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라인을 분리해 데이터를 동시에 주고 받을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(I2C, UART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수신 여부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X(I2C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수신 여부 확인함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오류 검사 형식이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허용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43786C3-8C22-139B-040A-FBE0E5F94EB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21388" y="4141091"/>
            <a:ext cx="1671842" cy="17858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CFB727-AEBF-F9D1-5E03-591C90E4404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81097" y="4102596"/>
            <a:ext cx="1759903" cy="18872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A05DFA-CE2D-278A-1052-8FA874F588D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3000"/>
                    </a14:imgEffect>
                    <a14:imgEffect>
                      <a14:brightnessContrast bright="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75202" y="2458473"/>
            <a:ext cx="3113790" cy="156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55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6D51-F7A7-3F37-31AD-341944AA5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30D765-8C4A-472E-E1B0-E05337409AB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  <a:solidFill>
            <a:schemeClr val="accent5">
              <a:lumMod val="75000"/>
            </a:schemeClr>
          </a:solidFill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4E2147-2A91-F7C0-FC02-AF3EE2BA9B3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08E9DD-692B-D104-7335-77DC5DAB911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90500">
                      <a:srgbClr val="FFFF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Contents</a:t>
              </a:r>
              <a:endParaRPr lang="ko-KR" altLang="en-US" sz="7200" b="1" dirty="0">
                <a:solidFill>
                  <a:schemeClr val="bg1"/>
                </a:solidFill>
                <a:effectLst>
                  <a:glow rad="190500">
                    <a:srgbClr val="FFFF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E250D5-3FE5-DDC0-8DDC-B85F74E7F3E9}"/>
              </a:ext>
            </a:extLst>
          </p:cNvPr>
          <p:cNvSpPr txBox="1"/>
          <p:nvPr/>
        </p:nvSpPr>
        <p:spPr>
          <a:xfrm>
            <a:off x="182947" y="1513295"/>
            <a:ext cx="1159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Title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Next...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0E0617-9C4C-82FF-12EC-B392674B5DDA}"/>
              </a:ext>
            </a:extLst>
          </p:cNvPr>
          <p:cNvSpPr/>
          <p:nvPr/>
        </p:nvSpPr>
        <p:spPr>
          <a:xfrm rot="2700000">
            <a:off x="8328467" y="1170671"/>
            <a:ext cx="4794462" cy="12741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</a:t>
            </a:r>
          </a:p>
          <a:p>
            <a:pPr algn="ctr"/>
            <a:r>
              <a:rPr lang="en-US" altLang="ko-K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완성 후</a:t>
            </a:r>
            <a:r>
              <a:rPr lang="en-US" altLang="ko-K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변경</a:t>
            </a:r>
          </a:p>
        </p:txBody>
      </p:sp>
    </p:spTree>
    <p:extLst>
      <p:ext uri="{BB962C8B-B14F-4D97-AF65-F5344CB8AC3E}">
        <p14:creationId xmlns:p14="http://schemas.microsoft.com/office/powerpoint/2010/main" val="983504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I2C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27254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I2C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874"/>
              </p:ext>
            </p:extLst>
          </p:nvPr>
        </p:nvGraphicFramePr>
        <p:xfrm>
          <a:off x="83626" y="868118"/>
          <a:ext cx="11974527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I2C(Inter-Integrated Circuit)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반이중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직렬 버스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(Half Duplex Serial Bus) protocol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MCU, EEPROM, ADC, DAC, I/O interface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같은 저속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embedded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peripheral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: M Master-Slave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(SCL, SDA)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전원공급장치는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pull-up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저항 연결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1008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전송속도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Standard: 100 kbps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Fast: 400 kbps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High speed: 3.4 Mbps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Ultra fast: 5 Mbps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I2C Interface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SDA, SCL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HIGH(1)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상태를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저전압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LOW(0)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전환하여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데이터 전송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전달을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지정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SDA(Serial Data):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주고받는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stream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단위로 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SCL(Serial Clock): 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제어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Multi Master-Slave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ACK/NACK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전송 여부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UART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 interface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간편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SPI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전송 속도 느림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SPI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복잡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060EE53-3121-F3B0-98EB-55A4572EF5F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6000"/>
                    </a14:imgEffect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2330" y="1034597"/>
            <a:ext cx="5066770" cy="23944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5664395-CD46-B072-C553-0F1F14C4A99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39530" y="3523871"/>
            <a:ext cx="2387599" cy="113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77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I2C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263116"/>
              </p:ext>
            </p:extLst>
          </p:nvPr>
        </p:nvGraphicFramePr>
        <p:xfrm>
          <a:off x="83626" y="868118"/>
          <a:ext cx="11974527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I2C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Message Format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분할되고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포함된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 frame,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존재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ACK/NACK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위치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Start Condition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SCL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전환되기 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SDA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Stop Condition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SCL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전환 및 유지하고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SDA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Address Frame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고유의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7/10-bit data frame(7-bit: 128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주소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10-bit: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1024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주소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start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뒤에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연결된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일치하면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ACK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일치하지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SDA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Read/Write 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(Write, LOW, 0) 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(Read, HIGH, 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지정하는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다음에 위치함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ACK/NACK 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뒤에 위치함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 frame, 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성공적으로 수신되면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송신 측으로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 Frame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8-bit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크기 유지되고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먼저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전송을 위해 수신 측으로 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받아야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FA4B643-9F14-6B16-A91F-B873D9FE26B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63452" y="1707017"/>
            <a:ext cx="2953748" cy="10932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513C9F-34C6-82A2-B64B-63211233E79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30994" y="2800230"/>
            <a:ext cx="5391919" cy="14385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C4C4F0E-E956-A4A5-48CC-28AADFFE51E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98163" y="4333636"/>
            <a:ext cx="4284326" cy="148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36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I2C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(3)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195078"/>
              </p:ext>
            </p:extLst>
          </p:nvPr>
        </p:nvGraphicFramePr>
        <p:xfrm>
          <a:off x="83627" y="868118"/>
          <a:ext cx="9263574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6357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I2C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SDA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 to LOW, SCL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 to LOW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read/write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함께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비교하고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일치하면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ACK bit reset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일치하지 않으면 현 상태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또는 수신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수신 받고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ACK bit(LOW) return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전송 중단을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변환하여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알리고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SDA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Master &amp; n Slave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SDA, SCL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4.7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풀업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저항을 이용해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연결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Master &amp; m Slave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전송하기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SDA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(LOW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제어함으로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wait, 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94350A51-D2CC-717B-0D0B-936745EEE4E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16503" y="4361365"/>
            <a:ext cx="1231511" cy="16702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425D5D-750D-C22C-A3B1-56D92277DF5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62760" y="4361365"/>
            <a:ext cx="1269695" cy="21238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E7E52A1-6F65-B3C7-0301-4CA50563443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69130" y="2291862"/>
            <a:ext cx="2214631" cy="198702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FA142FC-EE36-CC63-D84D-7478687BFEC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577" y="2291862"/>
            <a:ext cx="2656156" cy="198702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6142EB6-8401-8C9C-FB42-FE99B61D6FA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2291862"/>
            <a:ext cx="2238405" cy="197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906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CAN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88496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13961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CAN(Controller Area Network) Communication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전기적 노이즈 발생이 많은 자동차 환경에서 신뢰성을 확보하기 위해 개발된 통신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H, 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전위차를 통해 데이터 전달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 H: 2.5 V ~ 3.5 V, CAN L: 1.5 V ~ 2.5 V (H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전위차가 없으면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열성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전위치가 있으면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dominant(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transceiver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신호가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recessive(1, HIGH)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dominant(0, LOW)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인지 판단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HIGH, Dominant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전달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Multi-Master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125kbps ~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1Mbps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속도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 byte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데이터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다수의 장치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(standard: 11bit, extended 29 bit)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 통신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프로토콜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에러 처리를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적으로 처리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Twist pair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신호를 사용하여 노이즈 환경에 강함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신호 충돌 대책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(CSMA/CA)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Protocol(Standard)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SOF(Start of Frame):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메시지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idle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 이후 동기화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(dominant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신호가 메시지 전송 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Arbitration Field(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중재 필드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12 bits)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Identifier: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메시지 우선순위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낮을수록 우선순위 높음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(11 bits)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동시에 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신호를 보내면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낮은 것이 먼저 보내지고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나머지는 대기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RTR(Remote Transmission Request):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remote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0, remote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Control Field(6 bits)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IDE(Identifier Extension): CAN Standard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Extended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 bit)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R0: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Reserved bit(1 bit)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DLC(Data length code):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중인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(4 bits)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 byte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(DLC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값에 따라 전송하는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다름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stuffing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규칙 따름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CRC(Cycle Redundancy Check): 16bit checksum(15 bit check, 1bit delimiter)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K-line, LIN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시스템에서는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checksum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 이용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CRC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g(X) = 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15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모듈러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ACK(Acknowledgement):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승인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 bits [slot bit,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delim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])(01: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정상수신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11: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비정상 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EOF(End of frame): CAN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프레임의 끝 표시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(7 bits) (stuffing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미적용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IFS(Interframe space):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버퍼 영역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(3 bits)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Extended CAN(29 bits Identifier)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SSR(Substitute Remote Request): Extension format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자리 표시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R1: Reserved bit(1 bit)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3B048CCF-A706-8316-ACEF-289F2C294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455" y="2137305"/>
            <a:ext cx="6599463" cy="544227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E811D976-4D7F-CBF5-1F92-28EBD7D9B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183" y="2804834"/>
            <a:ext cx="6593735" cy="53849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A9F01D2A-F3E7-EC89-B15C-D85936CE664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17389" y="4927191"/>
            <a:ext cx="5406675" cy="1654602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F75C2CDF-D98F-63C7-E2BC-73A185C346D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48343" y="4013114"/>
            <a:ext cx="5140650" cy="58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39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233367"/>
              </p:ext>
            </p:extLst>
          </p:nvPr>
        </p:nvGraphicFramePr>
        <p:xfrm>
          <a:off x="83626" y="868118"/>
          <a:ext cx="1197452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Transceiver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통신을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Transceiver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달아줘야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(MCU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신호를 차등신호로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차등신호를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신호로 변환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정전기 같은 왜란에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Transceiver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손상을 입어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손상 입는 것을 방지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Terminal Resistor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왜곡을 보호하기 위한 임피던스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매칭을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ISO 11898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H, CAN 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 종단에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120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Ω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부착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3" name="그림 52">
            <a:extLst>
              <a:ext uri="{FF2B5EF4-FFF2-40B4-BE49-F238E27FC236}">
                <a16:creationId xmlns:a16="http://schemas.microsoft.com/office/drawing/2014/main" id="{30E2D540-1D12-18B0-0BE1-4B2F9387A7A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626" y="2383579"/>
            <a:ext cx="4494502" cy="188198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0B73D8A0-6E49-AEEC-3317-7605DEB998E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276080"/>
            <a:ext cx="4798710" cy="2527434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364161E2-AD96-C3A4-E2CB-961F3E8DAA9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34073" y="4113824"/>
            <a:ext cx="3931964" cy="278840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5AE28276-2DAA-67F5-9832-B4CBF5FC664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8128" y="2351246"/>
            <a:ext cx="5371657" cy="180783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C4D01DD-0D09-0679-4975-DA0513194B2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05528" y="2548107"/>
            <a:ext cx="2276042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43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226626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프레임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Standard Frame(2.0A), Extended Frame(2.0B)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ote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Frame: 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RTR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없는 형태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request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(request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받은 장치는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응답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reception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자동 응답 기능이 설정되어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일치해야 응답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Error Frame: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발견된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규칙을 어기는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(stuffing error)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송신해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있음을 알림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6~12 bits flag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 bits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에러 종료 상태로 이루어짐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적으로 처리됨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 Overload Frame: CAN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처리 중일 때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시작을 지연하기 위해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EOF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뒤에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6~7 bits overload flag + 8 bits overload status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error count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영향을 주지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적으로 처리됨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Type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즉시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CRC 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EOF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나올 때까지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보내지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장치들이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받을 때까지 기다리도록 하기 위함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장치에서 발생한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Bit error: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서로 다름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(SOF~EOF)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ACK error: ACK slot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동안 수신 장치가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보내주지 않을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수신 장치가 접속되어 있지 않을 때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(ACK Del)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장치에서 발생한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CRC error: CRC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맞지 않을 때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Stuff error: stuffing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규칙이 맞지 않을 때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(SOF~CRC sequence)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Format error: CRC Del, ACK Del, EOF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영역에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0(Dominant)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나타날 때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Status Transition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내부에 송신 에러 카운터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(TX_CNT),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에러 카운터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(RX_CNT)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검출되면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없으면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감소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error counter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상태가 달라짐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 상태는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Active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error counter &gt;127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Passive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상태로 변화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active error frame(6 bits 0 status)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송신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passive error frame(6 bits 1 status)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인한 통신망 마비를 방지하기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권한 제한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연속적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방지를 위해 지연시간 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Error Passive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TX_CNT &gt; 255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Bus Off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상태로 변함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통신망 접속 제한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H/W Reset, S/W Reset(128 * 11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HIGH(recessive) signal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수신받아야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49C08F23-D8F0-8413-3F1D-A86184C7893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8325" y="4106894"/>
            <a:ext cx="4503059" cy="2580265"/>
          </a:xfrm>
          <a:prstGeom prst="rect">
            <a:avLst/>
          </a:prstGeom>
        </p:spPr>
      </p:pic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46319972-A928-DAE9-16EA-459715565C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443454"/>
              </p:ext>
            </p:extLst>
          </p:nvPr>
        </p:nvGraphicFramePr>
        <p:xfrm>
          <a:off x="4474300" y="2792791"/>
          <a:ext cx="738854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854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6255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Stuffing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같은 상태로 유지되면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반대 상태로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설정하여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장치는 원래대로 복원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적으로 처리됨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3510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485508"/>
              </p:ext>
            </p:extLst>
          </p:nvPr>
        </p:nvGraphicFramePr>
        <p:xfrm>
          <a:off x="83626" y="868118"/>
          <a:ext cx="11974527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Application Protocol Using CAN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CANopen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장치 파라미터에 쉬운 접근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장치 동기화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이벤트 구동 데이터 전송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동기적 읽기와 입출력 및 파라미터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기계 자동화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센서와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액추에이터의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통합 수용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개방형 및 공급업체 독립적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다양한 장치에서의 상호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운용성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지원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고속 실시간 기능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DeviceNet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전원과 신호가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network cable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전송됨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p2p, multicast, multi-master, mater-slave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 addressing,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standar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지원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산업 자동화를 위한 통신 링크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광전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센서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 스위치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valve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manifold,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센서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motor starter,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바코드기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저비용 통신 링크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공급업체 독립적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전원 공급되는 네트워크에서 장비 교체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제거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Kingdom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king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책임자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세계 제품 식별 표준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EAN/UPC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기계 제어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산업 로봇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직조기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이동식 유압장치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안전 중요 앱을 위한 설계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실시간 성능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(scalability),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DeviceNet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&amp; SDC module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과의 통합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OSEK/VDX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제어 유닛 간의 데이터 교환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결정 및 모니터링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운영 시스템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(ECU SW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위한 실시간 실행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제어 장치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비애플리케이션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관련 측면의 개발 및 변형 관리에 반복적 발생하는 높은 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제작 화사마다 다른 인터페이스로 인한 제어 유닛 호환성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목표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SW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이식성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(portability)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재사용성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비용과 개발 시간의 절감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SAE J1939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- 29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식별자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실시간 폐회로 제어 지원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농업용 장비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트랙터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수확기 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공공사업을 위한 엔진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Smart Distributed System(SDS)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DeviceNet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CAL &amp;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CANopen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유사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5339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526500"/>
              </p:ext>
            </p:extLst>
          </p:nvPr>
        </p:nvGraphicFramePr>
        <p:xfrm>
          <a:off x="83626" y="868118"/>
          <a:ext cx="1197452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 Mailbox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메시지 설정을 위해 제공되며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transmission scheduler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어떤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먼저 전송해야 하는지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Acceptance Filter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위해 확장가능하고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가능한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Receive FIFO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저장하기 위해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3808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Serial vs Parallel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27924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830734"/>
              </p:ext>
            </p:extLst>
          </p:nvPr>
        </p:nvGraphicFramePr>
        <p:xfrm>
          <a:off x="83626" y="868118"/>
          <a:ext cx="11974527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Operating Mode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INRQ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CAN_MSR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INAK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(pull-up disable)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Initialization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나갈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INQR bit clear(INAK bit clear  INQR clear)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오고가는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중단되고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TX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recessive(HIGH)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초기화 하기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Bit Timing(CAN_BTR), CAN options(CAN_MCR)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설정해야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 filter banks(mode, scale, FIFO assignment, activation, filter values)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초기화 하기 위해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FINIT bit(CAN_FMR)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filter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밖에서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FINIT =1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수신 비활성화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CAN_FA1R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activation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비활성화하면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수정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사용되지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non-active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상태로 두기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(FACT bit clear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상태로 두기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Normal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INAK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아닌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normal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normal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들어가기 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bus synchronization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때까지 기다림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CAN 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연속적인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관찰됨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완료된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동기화와 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송신을 시작하기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Normal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들어가기 위한 요청 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INRQ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clear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함으로써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normal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진입이 요청됨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초기화는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독립적이지만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비활성일 때 수행되어야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FACTx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 clear)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scale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configuration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normal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진입 전 반드시 수행되어야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(low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power)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하드웨어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전력 소비를 줄이기 위해 자동으로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 TX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pull-up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INRQ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CAN_MSR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(pull-up disable)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bxCAN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정지하지만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bxCAN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접근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bxCAN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bus activity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detection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 up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detection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AWUM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자동적으로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wakeup 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AWUM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wakeup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해줘야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WKUIE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(wakeup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활성화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bxCAN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자동으로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wakeup 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수행하더라도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bus activity detection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wakeup interrupt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생성됨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5" name="그림 54">
            <a:extLst>
              <a:ext uri="{FF2B5EF4-FFF2-40B4-BE49-F238E27FC236}">
                <a16:creationId xmlns:a16="http://schemas.microsoft.com/office/drawing/2014/main" id="{F59F7EBB-1BB7-FE7C-F04C-FDBFC8517E3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93098" y="934539"/>
            <a:ext cx="4212299" cy="242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1675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028945"/>
              </p:ext>
            </p:extLst>
          </p:nvPr>
        </p:nvGraphicFramePr>
        <p:xfrm>
          <a:off x="83626" y="868118"/>
          <a:ext cx="11974527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Test Mode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CAN_BTR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SILM &amp; LBKM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선택됨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일 때에만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Test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진입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Normal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INRQ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reset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Silent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CAN_BTR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SILM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frame, remote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수신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recessive(1,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보낼 수 있으며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전송을 할 수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Dominant bit(ACK, overload flag, active error flag)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보내야 하는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상태이지만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core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dominant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모니터링 할 수 있도록 내부적으로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라우팅됨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Dominant 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전송을 통해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traffic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분석하는데 사용됨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(traffic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영향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 Back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CAN_BTR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LBKM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일 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처리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이벤트와의 독립을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core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ACK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무시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무시됨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Both mode(Silent mode + Loop back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Hot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selftest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위해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연결되지 않고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CAN_TX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recessive(1, HIGH)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Debug Mode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72546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371683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Transmission Handling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전송을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개를 선택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CAN_TIxR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TXRQ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하여 전송을 요청하기 전 식별자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DLC,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 register write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 권한이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TXRQ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 진입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최우선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될 때까지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wait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최우선이 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scheduled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전송이 성공하면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RQCP, TXOK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전송 성공을 나타냄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상태로 복귀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전송이 실패할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Arbitration Lost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ALST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원인 알림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Transmission Error Detection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TERR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원인 알림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Priority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 Identifier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순서는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주어짐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Protocol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값이 작은 식별자가 최우선 순위를 가지게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식별자 값이 동일하다면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번호가 낮은 것부터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scheduling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 Transmit Request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TXFP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전송에 유용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Abort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ABRQ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사용자는 전송 요청을 중단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Pending/Scheduled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즉시 중단됨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상태일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abort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결과를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전송 성공하면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TXOK bit set,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상태가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전송 실패하면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scheduled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상태가 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전송은 중단되고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TXOK reset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함께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경우에서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적어도 현재 전송의 끝에서 다시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상태가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Nonautomatic Retransmission Mode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Standard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Triggered Communication option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요구사항을 충족하기 위해 구현됨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NART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전송은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시작되며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시도가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arbitration loss/error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실패하면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자동적으로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재시작하지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전송 시도 끝에서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완료되었다고 여기고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결과는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CAN_TSR register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TXOK, ALST, TERR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표시됨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B6B14E0C-2CF2-B36B-30EE-31783E164CB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09611" y="1894266"/>
            <a:ext cx="4201135" cy="291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253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47332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Triggered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Communication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활성화 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CAN_RDTxR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CAN_TDTxR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stamp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생성하기 위해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bit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마다 증가됨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전송과 수신에서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SOF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sample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캡쳐됨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Reception Handling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관리를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제공됨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부하 감소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단순화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데이터 일관성 보장을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관리됨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output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접근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Valid Message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 protocol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따르고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identifier filtering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통과했을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valid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상태에서 시작하고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수신된 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CAN_RFR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FMP[1:0]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01b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설정하는 이벤트에 신호를 보냄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output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확인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내용을 읽고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CAN_RFR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RFOM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해제함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상태로 복귀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 동안에 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수신하면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상태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 release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불가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들어가는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(FMP[1:0} = 10b)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3(FMP[1:0]=11b)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만다는 다음 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저장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반복됨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RFOM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반드시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release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다음 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저장할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그렇지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발생시킴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Overrun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3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상태가 되었을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overrun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야기하고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손실됨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CAN_RFR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FOVR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overrun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상태를 알림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손실되는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구성에 따라 다름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FIFO lock function Disabled(CAN_MCR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RFLM bit reset),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덮여쓰여짐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항상 최신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FIFO lock function Enabled(CAN_MCR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RFLM bit set),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버려짐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가장 오래된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Reception related Interrupts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 저장되면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FMP[1:0]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FMPIE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요청이 발생됨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CAN_RFR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 bit set, 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FFIE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Overrun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상태에서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FOVIE bit 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FOVR bit set,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C62A6A44-9F76-1FBA-53D1-D632D9336D4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28169" y="1005550"/>
            <a:ext cx="3445926" cy="301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98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5502559"/>
              </p:ext>
            </p:extLst>
          </p:nvPr>
        </p:nvGraphicFramePr>
        <p:xfrm>
          <a:off x="83626" y="868118"/>
          <a:ext cx="11974527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Filtering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주소가 아닌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내용과 연관됨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receiver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필요한지 확인하고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복사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 없으면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간섭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(Intervention)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없이 버림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configurable, scalable filter bank(27:0)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14 filter bank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이러한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 filtering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자원 소모를 아낄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32 bits register(</a:t>
                      </a:r>
                      <a:r>
                        <a:rPr lang="en-US" altLang="ko-KR" sz="1200" b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CAN_FxR0, CAN_FxR1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구성됨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Scalable Width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요구사항에 맞게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최적화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적용하기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독립적으로 확장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scale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제공하는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STDID[10:0], EXTID[17:0], IDE, RTR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32 bits filter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STDID[10:0], EXTID[17:15], IDE, RTR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16 bits filter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 mode/Identifier list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구성됨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Identifier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“must match” / “don’t care”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처리되는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지정하는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 registers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연관됨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List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정의하는 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지정되고 단일 식별자 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배로 증가함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지정된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일치해야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 Scale &amp; Mode Configuration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대응되는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CAN_FMR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구성됨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구성하기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CAN_FAR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FACT bit reset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비활성화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CAN_FS1R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 err="1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FSCx</a:t>
                      </a:r>
                      <a:r>
                        <a:rPr lang="en-US" altLang="ko-KR" sz="1200" b="1" kern="1200" baseline="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scale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CAN_FMR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 err="1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FBMx</a:t>
                      </a:r>
                      <a:r>
                        <a:rPr lang="en-US" altLang="ko-KR" sz="1200" b="1" kern="1200" baseline="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Mask/Identifier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list/identifier mask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구성됨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식별자 그룹을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Mask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mask/identifier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식별자를 선택하기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Identifier List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mask/identifier register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사용되지 않는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비활성화 시켜야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bank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scale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최대값으로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numbering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(Filter Number)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43525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992739"/>
              </p:ext>
            </p:extLst>
          </p:nvPr>
        </p:nvGraphicFramePr>
        <p:xfrm>
          <a:off x="83626" y="868118"/>
          <a:ext cx="11974527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Match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수신 받으면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App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복사됨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식별해야 올바른 위치에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복사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Match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제공하여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쉽게 접근하고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위의 문제를 방지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match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priority rule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함께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Match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 사용법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Expected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match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목적지 위치에 접근하기 위해 배열의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Non-masked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식별자 비교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Masked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masked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비교를 줄임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number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activation 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고려하지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하나씩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독립적인 번호 지정 방식이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CAN_RDTxR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Match Index 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number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저장됨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Priority Rules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combination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몇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거쳐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성공적으로 통과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match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priority rule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선택됨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Priority Rule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- 32 bits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16 bits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우선순위가 높음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scale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Identifier List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Mask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우선순위가 높음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scale,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number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우선순위 부여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숫자가 낮을수록 높은 우선순위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0A3A61B4-B367-B197-280A-3E5CEDF6DAA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49597" y="914434"/>
            <a:ext cx="4432113" cy="329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69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9AD6B81E-E587-C57B-C085-EE87BECC136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898" y="910991"/>
            <a:ext cx="5867400" cy="527685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1B4317E-1101-ECBE-660F-FC69FB32A28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4122" y="1343912"/>
            <a:ext cx="6101135" cy="458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7036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084661"/>
              </p:ext>
            </p:extLst>
          </p:nvPr>
        </p:nvGraphicFramePr>
        <p:xfrm>
          <a:off x="83626" y="868118"/>
          <a:ext cx="11974527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Storage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interface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구현됨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identifier, data, control, status, time stamp info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관련 모든 정보를 포함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전송될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상태는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알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Receive Mailbox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수신되었을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output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처리하면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다음 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처리하기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CAN_RFR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RFOM 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output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release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43B8A2D7-0C0D-6D9B-9F13-7CB3129ED0C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0853" y="2675069"/>
            <a:ext cx="6896100" cy="17907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AB9E6379-55AC-5109-7118-E5D7A1F5CE7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0853" y="4503792"/>
            <a:ext cx="689610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159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753078"/>
              </p:ext>
            </p:extLst>
          </p:nvPr>
        </p:nvGraphicFramePr>
        <p:xfrm>
          <a:off x="83626" y="868118"/>
          <a:ext cx="11974527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Management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condition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Error Counter(TEC bit in CAN_ESR register) / Receive Error Counter(REC bit in CAN_ESR register)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전적으로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Network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안정성을 결정하기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읽을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CAN_ESR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current error state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정보를 제공할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ERRIE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등을 통해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유연한 방식으로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detection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생성을 구성할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Bus-Off Recovery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TEC &gt; 255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Bus-Off 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(CAN_ESR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BOFF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표시됨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Bus-Off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CAN_MCR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ABOM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/SW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Bus-Off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복구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(Error Active 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진입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Standard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지정한 복구 시퀀스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(CAN_RX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확인되는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 bits * 128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기다려야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ABOM bit 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bus-off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상태에 들어간 후 자동적으로 복구 시퀀스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ABOM bit reset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탈출 요청을 통해 복구 시퀀스를 시작해야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Initialization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관찰이 불가능하므로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Normal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되어야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5921FD6-C368-E1A4-2097-08118B3BA31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92142" y="3653270"/>
            <a:ext cx="5110373" cy="300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104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746410"/>
              </p:ext>
            </p:extLst>
          </p:nvPr>
        </p:nvGraphicFramePr>
        <p:xfrm>
          <a:off x="83626" y="868118"/>
          <a:ext cx="11974527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Timing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timing logic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bus-line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모니터링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sampling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start bit 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동기화와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following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resynchronizing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sample point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조정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nominal bit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segments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split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설명됨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Synchronization(SYNC_SEG)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Time segment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change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time quantum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×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Bit Segment 1(BS1)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Sample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위치로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 Standard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PROP_SEG, PHASE_SEG1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Duration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1~16 time 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programming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(network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주파수의 차이 때문에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positive phase drift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보상하기 위해 자동적으로 늘어날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Bit Segment 2(BS2)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Transmit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위치로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 Standard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PHASE_SEG2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나타냄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Duration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1~8 time 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programming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(Negative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phase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drift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보상하기 위해 단축될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Resynchronization Jump Width(SJW)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Bit segment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연장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단축 양에 대한 상한을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1~4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programming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Valid edge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송신하지 않을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Dominant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 bus 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 transition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Valid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SYNC_SEG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발견된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SJW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확장되어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sample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지연됨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Valid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SYNC_SEG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발견된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BS2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SJW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단축되어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먼저 이동시킴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프로그래밍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보호 조치로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Bit Timing Register(CAN_BTR) configuration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장치가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Standby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때에만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6864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462658"/>
              </p:ext>
            </p:extLst>
          </p:nvPr>
        </p:nvGraphicFramePr>
        <p:xfrm>
          <a:off x="83626" y="868118"/>
          <a:ext cx="11974527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vs Parallel Communication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직렬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형태로 전송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LSB(Least Significant Bit)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LVDS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통신은 데이터 전송속도와 제조단가 절감을 이룸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Parallel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Timing Skew/Clock Skew: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info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동시에 전송했을 때 수신되는 시점이 다른 현상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기기의 특성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connector, cable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특성에 의해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LVDS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parallel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방식을 많이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Transmission Method(Simplex, Half duplex, Full duplex)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모드는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연결된 장치 사이에서 신호의 방향으로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Simplex: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단방향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(Unidirectional)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전송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성능이 가장 나쁨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Ex.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키보드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모니터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Half Duplex: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쌍방향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(Two-directional)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하나씩 주고 받을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하나의 통신 채널을 번갈아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성능은 보통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Ex.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무전기 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 Duplex: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양방향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(Bi-directional)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동시에 주고 받을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같은 채널을 동시에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성능이 가장 좋음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시분할 이중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(TDD, Time Division Duplex):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일정 타임 슬롯 주기로 송수신 방향을 변경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주파수 분할 이중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(FDD, Frequency Division Duplex):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주파수 대역을 분할하여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충돌되지 않도록 하는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6A0078-AC13-F347-84AE-1DB5231F45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630232"/>
              </p:ext>
            </p:extLst>
          </p:nvPr>
        </p:nvGraphicFramePr>
        <p:xfrm>
          <a:off x="7831667" y="1028943"/>
          <a:ext cx="3928533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2781">
                  <a:extLst>
                    <a:ext uri="{9D8B030D-6E8A-4147-A177-3AD203B41FA5}">
                      <a16:colId xmlns:a16="http://schemas.microsoft.com/office/drawing/2014/main" val="3263095878"/>
                    </a:ext>
                  </a:extLst>
                </a:gridCol>
                <a:gridCol w="920952">
                  <a:extLst>
                    <a:ext uri="{9D8B030D-6E8A-4147-A177-3AD203B41FA5}">
                      <a16:colId xmlns:a16="http://schemas.microsoft.com/office/drawing/2014/main" val="2591700075"/>
                    </a:ext>
                  </a:extLst>
                </a:gridCol>
                <a:gridCol w="1094800">
                  <a:extLst>
                    <a:ext uri="{9D8B030D-6E8A-4147-A177-3AD203B41FA5}">
                      <a16:colId xmlns:a16="http://schemas.microsoft.com/office/drawing/2014/main" val="474238021"/>
                    </a:ext>
                  </a:extLst>
                </a:gridCol>
              </a:tblGrid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Comparison Factor</a:t>
                      </a:r>
                      <a:endParaRPr lang="ko-KR" altLang="en-US" sz="10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Serial</a:t>
                      </a:r>
                      <a:endParaRPr lang="ko-KR" altLang="en-US" sz="10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Parallel</a:t>
                      </a:r>
                      <a:endParaRPr lang="ko-KR" altLang="en-US" sz="10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26519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Transmission speed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Slow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Fast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2637092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No. of Wire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380437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Bits per clock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1-bit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n-bit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2540213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Cost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Cheap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Expensive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188314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Interference per Ch.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None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Exist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316501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System upgrade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Easy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Hard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132570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Transmission mode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Full duplex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Half duplex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2061550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Transmission distance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long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dist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short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dist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236066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Operation in high frequency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Effective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A bit effective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907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97891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D756F402-CAFB-837A-469D-614E95C472C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928" y="794367"/>
            <a:ext cx="6702783" cy="4064661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A713F0E-1FFA-480C-695D-1448B65FFA6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69712" y="773247"/>
            <a:ext cx="5427524" cy="593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615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688802"/>
              </p:ext>
            </p:extLst>
          </p:nvPr>
        </p:nvGraphicFramePr>
        <p:xfrm>
          <a:off x="83625" y="868118"/>
          <a:ext cx="12020633" cy="59898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206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bxCAN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Interrupts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 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CAN_IER(Interrupt Enable Register)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통해 독립적으로 사용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불가능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Transmit mailbox 0 empty, 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RQCP0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Transmit mailbox 1 empty, 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RQCP1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Transmit mailbox 2 empty, 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RQCP2 bit set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0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CAN)RF9R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FMP0 bit != ’00’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FIFO0 full condition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CAN_RE0R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FULL0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FIFO0 overrun condition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CAN_RF0R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FOVR0 bit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1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CAN_RF1R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FMP1 bits != ’00’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condition,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CAN_RF1R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FULL1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FIFO1 overrun condition, CAN_RF1R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FOVR1 bit set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and Status Change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Error condition, CAN_ESR(Error Status Register)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참조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Wakeup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condition,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모니터링되는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SOF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진입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B59CDBC8-AE33-9182-8EB7-813009E6C59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53222" y="1239698"/>
            <a:ext cx="5401223" cy="544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98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Registers(Intro)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465686"/>
              </p:ext>
            </p:extLst>
          </p:nvPr>
        </p:nvGraphicFramePr>
        <p:xfrm>
          <a:off x="83626" y="868118"/>
          <a:ext cx="1197452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Registers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Peripheral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word(32 bits=4 byte)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접근해야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 Access Protection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구성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잘못된 접근은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network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일시적 장애를 일으킬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잘못된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network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문제를 일으키지 않지만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방해함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state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때에만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변경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연관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비활성화하거나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FINIT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수정될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CAN_FMxR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_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FSxR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_FFAR register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(scale, mode, FIFO assignment)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변경은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CAN_FMR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FINIT(Filter Initialization)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17349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Registers(CAN_MCR)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236935"/>
              </p:ext>
            </p:extLst>
          </p:nvPr>
        </p:nvGraphicFramePr>
        <p:xfrm>
          <a:off x="108736" y="2377440"/>
          <a:ext cx="11974527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Control &amp; Status Registers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CAN_MCR(Master Control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0x0001 0002 (BDF set, Sleep 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[31:17]: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[16]: DBF(Debug Freeze)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working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during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Debug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CAN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frozen during Debug.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접근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제어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[14:8]: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[7]: TTCM(Time Triggered Communication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disabled, 1: enabled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[6]: ABOM(Automatic Bus-Off Management)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Bus-off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상태를 떠날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행동 제어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S/W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Bus-Off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 탈출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 시퀀스가 관찰되고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INRQ bit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set&amp;clear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자동으로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Bus-Off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 탈출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 시퀀스가 관찰되면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[5]: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AWUM(Automatic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WakeUp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H/W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행동 제어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요청에 의한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탈출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감지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탈출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bit, CAN_MSR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SLAK bit reset)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[4]: NART(No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Automatic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Retransmission)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CAN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Standard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성공적으로 전송될 때까지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자동으로 재전송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결과에 상관없이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보냄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1D78FAAA-EBF8-78F5-90FD-5184D28EAD7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1700" y="773247"/>
            <a:ext cx="7731125" cy="13864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CAN_MCR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22345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Registers(CAN_MCR)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500981"/>
              </p:ext>
            </p:extLst>
          </p:nvPr>
        </p:nvGraphicFramePr>
        <p:xfrm>
          <a:off x="108736" y="2518593"/>
          <a:ext cx="11974527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[3]: RFLM(Receive FIFO Locked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Overrun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not-locked FIFO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overwrite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Overrun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locked FIFO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버려짐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TXFP(Transmit FIFO Priority)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동시에 몇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지연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(pending)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순서를 제어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식별자를 통한 우선순위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 순서에 의한 우선순위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 SLEEP(Sleep Mode Request)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진입하라는 명령을 요청하기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진입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완료됨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Sleep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탈출을 위해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clear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AWUM bit set, SOF bit detected on CAN_RX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INRQ(Initialization Request)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Normal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진입하기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(CAN_RX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관찰되면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동기화하고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준비를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CAN_MSR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INAK 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이 이벤트에 신호를 보냄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Initialization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진입을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초기화 모드 진입 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activity(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완료될 때까지 대기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CAN_MSR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INAK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이 이벤트에 신호를 보냄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1D78FAAA-EBF8-78F5-90FD-5184D28EAD7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1700" y="773247"/>
            <a:ext cx="7731125" cy="13864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CAN_MCR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625250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Registers(CAN_MSR)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873490"/>
              </p:ext>
            </p:extLst>
          </p:nvPr>
        </p:nvGraphicFramePr>
        <p:xfrm>
          <a:off x="108736" y="2377440"/>
          <a:ext cx="11974527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CAN_MSR(Master Status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0x04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0C02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[31:12]: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[11]: RX(CAN RX signal)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CAN_RX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실제 값 관측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[10]: SAMP(Last Sample Point)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Last sample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수신된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[9]: RXM(Receive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Receiver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[8]: TXM(Transmit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[7:5]: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[4]: SLAKI(Sleep Acknowledge Interrupt)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SLKIE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진입했음을 알리기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SLAKI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SLKIE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Status Change Interrupt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발생시킴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SLAK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SLAKI bit clear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CAN_MSR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C69EE9-2AA6-C204-26EF-FE6D286C34C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5749" y="773247"/>
            <a:ext cx="896302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459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Registers(CAN_MSR)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044743"/>
              </p:ext>
            </p:extLst>
          </p:nvPr>
        </p:nvGraphicFramePr>
        <p:xfrm>
          <a:off x="108736" y="2377440"/>
          <a:ext cx="11974527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[3]: WKUI(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WakeUp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Interrupt)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있을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SOF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관측됨을 알리기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WKUIE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WKUI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status change interrupt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발생시킴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ERRI(Error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CAN_ESR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detection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감지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ERRIE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status change interrupt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발생시킴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 SLAK(Sleep Acknowledge)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것을 알려주고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요청을 승인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bit 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탈출했을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INAK(Initialization Acknowledge)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것을 알려주고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요청을 승인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INRQ bit 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탈출했을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CAN_MSR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C69EE9-2AA6-C204-26EF-FE6D286C34C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5749" y="773247"/>
            <a:ext cx="896302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455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Registers(CAN_TSR)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480011"/>
              </p:ext>
            </p:extLst>
          </p:nvPr>
        </p:nvGraphicFramePr>
        <p:xfrm>
          <a:off x="108736" y="2377440"/>
          <a:ext cx="11974527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CAN_TSR(Transmit Status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0x08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0x1C00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[31]: LOW2(Lowest Priority Flag for Mailbox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전송에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mailbox2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lowest priority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[28]: TME2(Transmit Mailbox 2 Empty)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전송 요청이 없을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[25:24]: CODE(Mailbox Code)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비어 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code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비어있는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번호와 동일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code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lowest priority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번호와 동일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[23]: ABRQ2(Abort Request for Mailbox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대응되는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전송 요청 중단을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아니면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효과가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[22:20]: Reserved(Keep Reset value)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CAN_TSR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B2EE8D-B8E1-BA6B-5BB0-73F8E0BF475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8173" y="773247"/>
            <a:ext cx="7715654" cy="134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070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Registers(CAN_TSR)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902665"/>
              </p:ext>
            </p:extLst>
          </p:nvPr>
        </p:nvGraphicFramePr>
        <p:xfrm>
          <a:off x="108736" y="2377440"/>
          <a:ext cx="11974527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[19]: TERR2(Transmission Error of Mailbox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실패할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[18]: ALST2(Arbitration Lost for Mailbox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Arbitration lost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실패일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[17]: TXOK2(Transmission OK of Mailbox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시도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update(mailbox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전송 요청이 성공했을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전송 실패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전송 성공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[16]: RQCP2(Request Completed Mailbox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전송 또는 중단 요청이 수행되었을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‘1’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작성하는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전송 요청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clear(CAN_TMID2R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TXRQ2 bit 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status bits(TXOK2, ALST2, TERR2)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[Remainder]: For mailbox X(X=0, 1)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CAN_TSR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B2EE8D-B8E1-BA6B-5BB0-73F8E0BF475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8173" y="773247"/>
            <a:ext cx="7715654" cy="134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2735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Registers(CAN_RF0R)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973083"/>
              </p:ext>
            </p:extLst>
          </p:nvPr>
        </p:nvGraphicFramePr>
        <p:xfrm>
          <a:off x="108736" y="2377440"/>
          <a:ext cx="11974527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CAN_RF0R(Receive FIFO 0 Register), CAN_RF1R(Receive FIFO 1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0x0C, 0x10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[31:6]: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[5]: RFOM[0,1](Release FIFO [0,1] Output Mailbox)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 release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때에만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mailbox release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상태일 때에는 효과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mailbox release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output mailbox release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[4]: FOVR(FIFO [0,1] Overrun)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수신 받고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통과하면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[3]: FULL[0,1](FIFO [0,1] Full)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저장되면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[1:0]: FMP[0,1](FIFO [0.1] Message Pending)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몇개의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 나타냄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저장할 때마다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RFOM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mailbox release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 때마다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CAN_RF0R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7BD5CD-0057-0DB1-774E-A4FE3BFAC08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38300" y="773247"/>
            <a:ext cx="89154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53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Appendix(LVDS)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395372"/>
              </p:ext>
            </p:extLst>
          </p:nvPr>
        </p:nvGraphicFramePr>
        <p:xfrm>
          <a:off x="83626" y="868118"/>
          <a:ext cx="11974527" cy="5898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984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LVDS(Low Voltage Differential Signaling)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저전압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(LVDS):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떨어진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구리선을 통해 직렬 통신을 하기위한 고속 장거리 디지털 인터페이스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방식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저전압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저진폭으로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전송함으로써 고속으로 데이터 전송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불요복사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(EMI, Electro-Magnetic Interference)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억제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송수신간 발생한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 다른 회로에 혼입되어 영향을 주는 등 사태 방지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SerDes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SerDes: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데이터를 직렬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 데이터를 병렬로 변환하는 기능 블록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(Functional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인터페이스 여러 개를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SerDes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붙여 데이터 전송 비트를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신호를 한 지점에서 다른 지점으로 전송하는데 필요한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wire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줄일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병렬 전송 시 발생할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Skew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방지하여 데이터 전송 정확도를 높일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높은 데이터 속도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높은 노이즈 내성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낮은 전력 소비량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고속의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인터페이스 기반 기술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PCI Express,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HyperTransport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표준은 송수신 노드에 연결되는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인터페이스의 전기적 특성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LVDS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저전압의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스윙이 있는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신호를 사용하여 고속으로 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신호인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Positive(V+), Negative(V-)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1.2 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공통 모드 전압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(Common-mode voltage)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중심으로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350 mV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전위차로 스윙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반대되는 극성으로 스윙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전송함에 있어 서로 참조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신호를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가지는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전송하는데 사용된다는 점에서 기존 단일 종단 시스템과 대비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1.2 V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공통 모드 전압으로 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0.2 ~ 2.2 V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공통 모드 전압 범위를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노드는 입력되는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신호로 변환하는 회로와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3.5 mA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제어하는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driver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100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종단 저항을 이용해 송신 노드와 임피던스 매칭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신호 품질을 떨어뜨리는 신호 반사에 대한 영향 감소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종단 저항은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개의 라인 사이의 경로 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경로에서 수신 노드의 높은 입력 임피던스는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driver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나오는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3.5 mA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전류를 흐르게 하여 수신 노드 입력 간에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350 mV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전압 차이를 발생 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(100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× 3.5 mA = 350 mV))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1515DA0B-0D32-AD5C-D627-D1528FA108F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63392" y="868118"/>
            <a:ext cx="3289562" cy="13932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31E1B0C-DC7C-AC67-251B-0AD8D02BE53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92650" y="2447133"/>
            <a:ext cx="5149968" cy="8428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1899DC-B212-3472-8EE1-51B67E8FCFE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92993" y="4852022"/>
            <a:ext cx="3981017" cy="19045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4D973CD-2171-8534-8B2C-371B9E608BD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07328" y="4868959"/>
            <a:ext cx="3517507" cy="180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87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Registers(CAN_IER)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CAN_IER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220616-504A-83DD-4318-9EC2B97FD6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8155" y="779411"/>
            <a:ext cx="6838213" cy="1311640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204458"/>
              </p:ext>
            </p:extLst>
          </p:nvPr>
        </p:nvGraphicFramePr>
        <p:xfrm>
          <a:off x="108736" y="2377440"/>
          <a:ext cx="11974527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CAN_IER(Interrupt Enable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[31:18, 14:12, 7]: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[17]: SLKIE(Sleep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SLAKI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SLAKI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[16]: WKUIE(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WakeUp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WKUI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WKUI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[15]: ERRIE(Error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CAN_ESR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condition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CAN_ESR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condition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[11]: LECIE(Last Error Code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Error detection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LEC[2:0]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reset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Error detection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LEC[2:0]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[10]: BOFIE(Bus-Off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BOFF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reset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BOFF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[9]: EPVIE(Error Passive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EPVF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reset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EPVF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set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53888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Registers(CAN_IER) (2)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CAN_IER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220616-504A-83DD-4318-9EC2B97FD6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8155" y="779411"/>
            <a:ext cx="6838213" cy="1311640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364524"/>
              </p:ext>
            </p:extLst>
          </p:nvPr>
        </p:nvGraphicFramePr>
        <p:xfrm>
          <a:off x="108736" y="2377440"/>
          <a:ext cx="11974527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[8]: EWGIE(Error Warning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EWGF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reset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EWGF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[6]: FOVIE1(FIFO Overrun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FOVR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FOVR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[5]: FFIE1(FIFO Full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FULL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FULL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[4]: FMPIE1(FIFO Message Pending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FMP[1:0]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00b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아닌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FMP[1:0]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00b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아닌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TMEIE(Transmit Mailbox Empty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24862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Registers(CAN_ESR)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CAN_ESR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793909"/>
              </p:ext>
            </p:extLst>
          </p:nvPr>
        </p:nvGraphicFramePr>
        <p:xfrm>
          <a:off x="108736" y="2377440"/>
          <a:ext cx="11974527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CAN_ESR(Error Status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[15:7, 3]: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[31:24]: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REC[7:0](Receive Error Counter)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protocol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fault confinement mechanism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부분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standard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정의된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condition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수신이 성공할 때마다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감소하거나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128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높으면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120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재설정됨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counter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127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초과하면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Passive 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진입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[23:16]: TEC[7:0](least significant byte of 9-bit Transmit Error Counter)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protocol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fault confinement mechanism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부분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[6:4]: LEC[2:0](Last Error Code)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field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감지한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condition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나타내는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없이 전송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된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field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LEC[2:0}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0b111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통신 상태를 나타내기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000: no error, 001: stuff error, 010: form error, 011: ACK error, 100: bit recessive error, 101: bit dominant error, 110: CRC error, 111: set by S/W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BOFF(Bus-Off Flag)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Bus off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상태에 진입했을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(TEC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overflow(&gt;255))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 EPVF(Error Passive Flag)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Error passive limit(REC/TEC &gt; 127)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도달했을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EWGF(Error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Warning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Flag)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Warning limit(REC/TEC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96)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도달했을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E8D4D52F-6758-A8FF-10CF-F31C5FA9D74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40019" y="773247"/>
            <a:ext cx="7711959" cy="133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7348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Registers(CAN_BTR)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CAN_BTR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989789"/>
              </p:ext>
            </p:extLst>
          </p:nvPr>
        </p:nvGraphicFramePr>
        <p:xfrm>
          <a:off x="108736" y="2377440"/>
          <a:ext cx="11974527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CAN_BTR(Bit Timing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0x0123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[29:26, 23, 15:10]: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[31]: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SILM(Silent Mode(Debug))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Normal operation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Silent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[30]: LBKM(Loop Back Mode(Debug))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Disable loop back mode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Enable loop back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[25:24]: SJW(Resynchronization Jump Width)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재동기화를 수행하기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단축하는데 허용하는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개수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×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(TS1[3:0] + 1)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[22:20]: TS2(Time Segment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TS2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×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(TS2[2:0] + 1)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[19:16]: TS1(Time Segment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개수를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×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(TS1[3:0] + 1)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[9:0]: BRP(Baud Rate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Prescaler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Time 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(BRP[9:0] + 1)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×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PCLK</a:t>
                      </a:r>
                      <a:endParaRPr lang="en-US" altLang="ko-KR" sz="1200" b="1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C2C6325-2EA7-CB4D-7C72-05BF6127CAB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12645" y="773247"/>
            <a:ext cx="7566708" cy="133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556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CAN_TIxR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CAN_TIxR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12462"/>
              </p:ext>
            </p:extLst>
          </p:nvPr>
        </p:nvGraphicFramePr>
        <p:xfrm>
          <a:off x="108736" y="2377440"/>
          <a:ext cx="11974527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Mailbox Registers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Transmit/Receive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CAN_RDTxR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FMI field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- Receive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- 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때만 쓰기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TME bit 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 mailbox(FIFO1, FIFO2)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구성되며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RX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가장 오래된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3 level depth FIFO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CAN_TIxR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(TX mailbox Identifier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0x180, 0x190, 0x1A0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XXXX(except bit 0, TXRQ 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TX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TMEx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reset),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 제어 구현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(bit 0 – reset value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[31:21]: STID[10:0]/EXID[28:18](Standard Identifier or Extended Identifier)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Standard Identifier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Extended 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MSB(IDE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다름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[20:3]: EXID[17:0](Extended Identifier)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Extended 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IDE(Identifier Extension)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식별자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type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Standard Identifier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Extended Identifier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CEE2DDC-E423-1EBC-B2E7-3E267ADCA3A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10322" y="760154"/>
            <a:ext cx="7753880" cy="137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413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CAN_TIxR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CAN_TIxR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134109"/>
              </p:ext>
            </p:extLst>
          </p:nvPr>
        </p:nvGraphicFramePr>
        <p:xfrm>
          <a:off x="108736" y="2377440"/>
          <a:ext cx="11974527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 RTR(Remote Transmission Request)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data frame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remote frame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TXRQ(Transmit mailbox Request)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전송 요청하기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CEE2DDC-E423-1EBC-B2E7-3E267ADCA3A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10322" y="760154"/>
            <a:ext cx="7753880" cy="137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92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CAN_TDTxR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CAN_TDTxR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921159"/>
              </p:ext>
            </p:extLst>
          </p:nvPr>
        </p:nvGraphicFramePr>
        <p:xfrm>
          <a:off x="108736" y="2377440"/>
          <a:ext cx="11974527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CAN_TDTxR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(mailbox Data length control &amp; Time stamp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0x184, 0x194, 0x1A4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아니면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[15:9, 7:4]: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[31:16]: TIME[15:0](Message Time Stamp)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SOF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캡처된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16-bit timer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[8]: TGT(Transmit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Time)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Trigger Communication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TTCM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set),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활성화 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Time stamp TIME[15:0]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송신되지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Time stamp TIME[15:0]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8-byte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2-byte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보내짐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(TIME[7:0]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byte, TIME[15:8]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CAN_TDHxR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[31:16] register(DATA6[7:0],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DATA7[7:0])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쓰여진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대체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[3:0]: DLC[3:0](Data Length Code)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포함하거나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remote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개수를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DLC 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2664D642-AC2F-EFE2-FF28-5BC904D7352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73841" y="829215"/>
            <a:ext cx="7444317" cy="125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094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CAN_TDLxR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CAN_TDLxR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161439"/>
              </p:ext>
            </p:extLst>
          </p:nvPr>
        </p:nvGraphicFramePr>
        <p:xfrm>
          <a:off x="108736" y="2377440"/>
          <a:ext cx="11974527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CAN_TDLxR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(mailbox Data Low Register)(x=0~2)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0x188, 0x198, 0x1A8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아닐 때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[31:24]: DATA3[7:0](Data Byte 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[23:16]: DATA2[7:0](Data Byte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[15:8]: DATA1[7:0](Data Byte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[7:0]: DATA0[7:0](Data Byte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0~8 data byte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byte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1F2E46C-B6C6-7B8A-D5B4-B3E3590DD69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47344" y="756261"/>
            <a:ext cx="7926389" cy="138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705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CAN_TDHxR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9101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CAN_TDHxR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623236"/>
              </p:ext>
            </p:extLst>
          </p:nvPr>
        </p:nvGraphicFramePr>
        <p:xfrm>
          <a:off x="108736" y="2377440"/>
          <a:ext cx="11974527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CAN_TDHxR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(mailbox Data High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0x18C, 0x19C, 0x1AC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[31:24]: DATA7[7:0](Data Byte 7)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7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TGT, TTCM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활성화라면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DATA7, DATA6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TIME stamp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대체됨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[23:16]: DATA6[7:0](Data Byte 6)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6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[15:8]: DATA5[7:0](Data Byte 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[7:0]: DATA4[7:0](Data Byte 4)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6B2E9A2-E215-03F2-9DB0-407FF2A0FFA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6713" y="773247"/>
            <a:ext cx="7818573" cy="13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197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CAN_RIxR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CAN_RIxR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114473"/>
              </p:ext>
            </p:extLst>
          </p:nvPr>
        </p:nvGraphicFramePr>
        <p:xfrm>
          <a:off x="108736" y="2377440"/>
          <a:ext cx="11974527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CAN_RIxR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(Receive FIFO mailbox Identifier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0x1B0, 0x1C0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[31:21]: STID[10:0]/EXID[28:18](Standard Identifier or Extended Identifier)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Standard Identifier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Extended 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[20:3]: EXID[17:0](Extended Identifier)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Extended 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IDE(Identifier Extension)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식별자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type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Standard Identifier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Extended Identifier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 RTR(Remote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Transmission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Request)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data frame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remote frame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9A1AA102-3B14-2064-2316-E566179F01D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68114" y="811652"/>
            <a:ext cx="7455772" cy="127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15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Appendix(Imp Match)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686240"/>
              </p:ext>
            </p:extLst>
          </p:nvPr>
        </p:nvGraphicFramePr>
        <p:xfrm>
          <a:off x="83627" y="868118"/>
          <a:ext cx="8814118" cy="48965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14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8965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임피던스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(Impedance, Z)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매칭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입력단과 출력단을 연결할 때 서로 다른 두 연결단의 임피던스 차이에 의한 반사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(Reflection,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손실과 왜곡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줄이려는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임피던스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전류의 흐름을 방해하는 값으로 저항과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리액턴스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(Reactance)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리액턴스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유도리액턴스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인덕턴스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용량리액턴스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커패시턴스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주파수에 따라 달라지고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전력을 소비하지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임피던스에 의한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반사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손실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잡음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노이즈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최대전력전달 조건이 임피던스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매칭과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같음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공급전력이 수신 측으로 최대전력 전달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변압기를 사용하여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종단 저항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라인 매치 회로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선로 중간에 임피던스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매칭단을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배치하면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시스템의 전체 저항 값이 작아지고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신호의 크기도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작아짐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18D8E8D0-8BE5-EFD1-B4C2-81A0536EF78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4647" y="3817339"/>
            <a:ext cx="6743005" cy="174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554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CAN_RDTxR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CAN_RDTxR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812661"/>
              </p:ext>
            </p:extLst>
          </p:nvPr>
        </p:nvGraphicFramePr>
        <p:xfrm>
          <a:off x="108736" y="2377440"/>
          <a:ext cx="1197452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CAN_RDTxR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(Receive FIFO mailbox Data length control and Time stamp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0x1B4, 0x1C4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[7:4]: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[31:16]: TIME[15:0](Message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Stamp)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SOF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감지 시 캡처한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16-bit timer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[15:8]: FMI(Filter Match Index)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통과한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[3:0]: DLC(Data Length Code)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(0~8)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정의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(remote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request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816EF88-06BD-EBC8-F540-8E427152A4C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2794" y="773247"/>
            <a:ext cx="7728936" cy="133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928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CAN_RDLxR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CAN_RDLxR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963891"/>
              </p:ext>
            </p:extLst>
          </p:nvPr>
        </p:nvGraphicFramePr>
        <p:xfrm>
          <a:off x="108736" y="2377440"/>
          <a:ext cx="11974527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CAN_RDLxR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(Receive FIFO mailbox Data Low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0x1B8, 0x1C8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[31:24]: DATA3[7:0](Data Byte 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[23:16]: DATA2[7:0](Data Byte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[15:8]: DATA1[7:0](Data Byte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[7:0]: DATA0[7:0](Data Byte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0~8 data byte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byte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9D2306B7-9821-116D-EF2C-5B98C5D6D24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7580" y="780607"/>
            <a:ext cx="7599363" cy="128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076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CAN_RDHxR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905738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CAN_RDHxR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19443"/>
              </p:ext>
            </p:extLst>
          </p:nvPr>
        </p:nvGraphicFramePr>
        <p:xfrm>
          <a:off x="108736" y="2377440"/>
          <a:ext cx="11974527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CAN_RDHxR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(Receive FIFO mailbox Data High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0x1BC, 0x1CC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[31:24]: DATA7[7:0](Data Byte 7)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7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[23:16]: DATA6[7:0](Data Byte 6)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6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[15:8]: DATA5[7:0](Data Byte 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[7:0]: DATA4[7:0](Data Byte 4)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44D3F676-4E79-16B4-36E5-2CD6FEFB7B3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8437" y="763716"/>
            <a:ext cx="7650163" cy="136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120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Filter Registers(CAN_FMR)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CAN_FMR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749740"/>
              </p:ext>
            </p:extLst>
          </p:nvPr>
        </p:nvGraphicFramePr>
        <p:xfrm>
          <a:off x="108736" y="2377440"/>
          <a:ext cx="11974527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Filter Registers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CAN_FMR(Filter Master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0x200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0x2A1C 0E01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set/clear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[31:14, 7:1]: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[13:8]: CAN2SB[5:0](CAN2 Start Bank)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set/clear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0~27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범위에서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CAN2 interface(Slave)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 bank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CAN2SB[5:0] = 28d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CAN2SB[5:0] =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FINIT(Filter Init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Active filter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Initialization mode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1751480-9EE6-561D-8A34-CE4283B57CF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39087" y="811652"/>
            <a:ext cx="889635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697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Filter Registers(CAN_FM1R)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CAN_FM1R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741880"/>
              </p:ext>
            </p:extLst>
          </p:nvPr>
        </p:nvGraphicFramePr>
        <p:xfrm>
          <a:off x="108736" y="2377440"/>
          <a:ext cx="11974527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CAN_FM1R(Filter Mode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0x204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[31:28]: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[27:0]: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FBMx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(Filter Mode)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Filter 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filter bank 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32-bit register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Mask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filter bank 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32-bit register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List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473E4E2F-B0FE-8303-60BB-A36CDDAF016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23676" y="773247"/>
            <a:ext cx="5727171" cy="133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804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Filter Registers(CAN_FS1R)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CAN_FS1R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184790"/>
              </p:ext>
            </p:extLst>
          </p:nvPr>
        </p:nvGraphicFramePr>
        <p:xfrm>
          <a:off x="108736" y="2377440"/>
          <a:ext cx="11974527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CAN_FS1R(Filter Scale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0x20C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CAN_FMR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FINIT bit set(Initialization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때에만 쓰기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[31:28]: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[27:0]: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FSCx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(Filter Scale Configuration)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Filter 13~0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scale configuration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Dual 16-bit scale configuration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Single 32-bit scale configuration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8D7C73D-2992-9DD9-84BE-D54FDE022F7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69049" y="773247"/>
            <a:ext cx="5853901" cy="135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952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Filter Registers(CAN_FFA1R)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CAN_FFA1R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328819"/>
              </p:ext>
            </p:extLst>
          </p:nvPr>
        </p:nvGraphicFramePr>
        <p:xfrm>
          <a:off x="108736" y="2377440"/>
          <a:ext cx="11974527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CAN_FFA1R(Filter FIFO Assignment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0x214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CAN_FMR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FINIT bit set(Initialization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때에만 쓰기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[31:28]: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[27:0]: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FFAx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(Filter FIFO Assignment for filter x)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Filter 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지정된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FIFO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assignment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FIFO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assignment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19D29623-2E2E-6977-7B0F-549B492788A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51340" y="811652"/>
            <a:ext cx="5671843" cy="131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380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Filter Registers(CAN_FA1R)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CAN_FA1R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260482"/>
              </p:ext>
            </p:extLst>
          </p:nvPr>
        </p:nvGraphicFramePr>
        <p:xfrm>
          <a:off x="108736" y="2377440"/>
          <a:ext cx="11974527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CAN_FA1R(Filter Activation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0x21C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[31:28]: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[27:0]: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FACTx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(Filter Active)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활성화를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Filter x register(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[0:7])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수정하기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FACTx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 clear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CAN_FMR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FINIT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filter 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는 비활성화 상태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filter 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활성화 상태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7D84358-7A07-733B-6C78-9FBBF6D443D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75005" y="811652"/>
            <a:ext cx="5624513" cy="132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74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Filter Registers(</a:t>
            </a:r>
            <a:r>
              <a:rPr lang="en-US" altLang="ko-KR" dirty="0" err="1"/>
              <a:t>CAN_FiRx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CAN_FiRx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894480"/>
              </p:ext>
            </p:extLst>
          </p:nvPr>
        </p:nvGraphicFramePr>
        <p:xfrm>
          <a:off x="108736" y="2377440"/>
          <a:ext cx="11974527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CAN_FiRx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(Filter bank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Register) 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=0~27, x=1,2]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0x240 ~ 0x31C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- 28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32-bit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CAN_FiR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[2:1]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CAN_FAxR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FACTx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 clear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CAN_FMR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FINIT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때에만 수정될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[31:0]: FB[31:0](Filter Bits)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Identifier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예상되는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지정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- 0: Dominant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예상됨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- 1: Recessive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예상됨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Mask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연관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예상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일치해야 하는지 여부 지정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- 0: Don’t care,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비교에 사용되지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- 1: Must Match,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들어오는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지정된 것과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가져야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ABF81747-0FED-4491-EA3F-9F78411C463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56813" y="773363"/>
            <a:ext cx="6878374" cy="134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761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Register</a:t>
            </a:r>
            <a:r>
              <a:rPr lang="ko-KR" altLang="en-US" dirty="0"/>
              <a:t> </a:t>
            </a:r>
            <a:r>
              <a:rPr lang="en-US" altLang="ko-KR" dirty="0"/>
              <a:t>Map (1) 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024AE39-D5CB-D171-4561-853EAFDD6788}"/>
              </a:ext>
            </a:extLst>
          </p:cNvPr>
          <p:cNvGrpSpPr/>
          <p:nvPr/>
        </p:nvGrpSpPr>
        <p:grpSpPr>
          <a:xfrm>
            <a:off x="933207" y="773247"/>
            <a:ext cx="5210010" cy="6060935"/>
            <a:chOff x="-9052145" y="-1154809"/>
            <a:chExt cx="8896350" cy="10349345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0B217A83-23F4-4985-22DC-21502ED23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052145" y="-1154809"/>
              <a:ext cx="8896350" cy="6286500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C82D0AC5-E8FA-3992-02AA-5A52D2E9E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044209" y="5108311"/>
              <a:ext cx="8829675" cy="4086225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206B7BCF-C4DD-CEB5-3EC7-06B648F0436E}"/>
              </a:ext>
            </a:extLst>
          </p:cNvPr>
          <p:cNvGrpSpPr/>
          <p:nvPr/>
        </p:nvGrpSpPr>
        <p:grpSpPr>
          <a:xfrm>
            <a:off x="6521208" y="773247"/>
            <a:ext cx="4788384" cy="6084753"/>
            <a:chOff x="-9885937" y="1214180"/>
            <a:chExt cx="8829675" cy="11220150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F5A020AF-E7A0-7105-C7EE-932DDA8A1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9885937" y="1214180"/>
              <a:ext cx="8829675" cy="6381750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2CABF1A6-B713-2359-4E4B-F4EF27EB8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9885937" y="7567055"/>
              <a:ext cx="8810625" cy="4867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9780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Appendix(SerDes)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174652"/>
              </p:ext>
            </p:extLst>
          </p:nvPr>
        </p:nvGraphicFramePr>
        <p:xfrm>
          <a:off x="83626" y="868118"/>
          <a:ext cx="11974527" cy="5898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984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SerDes(Serializer-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Deserializer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(Serializer)-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Deserializer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줄임말로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입출력 신호를 보상하기 위해 고속 통신에서 일반적으로 사용되는 기능 블록들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(Functional Blocks)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고속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통신을 위해 송신 측에서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직렬로 변환하고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병렬로 변환하는 기능 블록을 가리킴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송수신단 동기화를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주요 용도는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I/O pin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상호접속의 수를 최소화하여 단일 라인 또는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라인으로 데이터 전송을 제공하는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Functional Block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PISO(Parallel In, Serial Out)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클럭 입력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(Parallel Clock Input),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입력 세트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(Data Input Set),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데이터 래치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(Input Data Latch)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내외부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PLL(Phase Lock Loop)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이용하여 병렬 클럭을 직렬 주파수 크기까지 곱할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간단한 형태는 병렬 클럭당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번씩 병렬 데이터를 수신하고 더 높은 직렬 클럭 속도로 데이터를 전환하는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single shift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가지는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클럭 도메인 간에 데이터를 전송할 때 발생하는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준안정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(Metastability)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방지하기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double buffer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SIPO(Serial In, Parallel Out)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클럭 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(Receive Clock Output),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출력 세트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(Data Output Set),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 데이터 래치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(Output Data Latch)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serial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정보를 추출하여 수신 클럭 정보를 획득하고 수신 받은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이해할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복구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timing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정보를 전송하지 않는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SerDes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수신단의 기준 클럭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(Reference Clock)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수신된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stream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데이터를 정확하게 수신 받기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PLL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회로를 활용해 올바른 전송 주파수로 수신 클럭을 재설정하고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클럭을 병렬로 나눔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이중 버퍼로 연결된 구조로 구현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위해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하나는 더 느린 병렬 측을 위해 데이터 보관하는데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F878DD6-2ECA-C0BA-DF9C-7C750D47EAF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4111" y="4180468"/>
            <a:ext cx="2750289" cy="251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740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Register</a:t>
            </a:r>
            <a:r>
              <a:rPr lang="ko-KR" altLang="en-US" dirty="0"/>
              <a:t> </a:t>
            </a:r>
            <a:r>
              <a:rPr lang="en-US" altLang="ko-KR" dirty="0"/>
              <a:t>Map (2)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0A3FA16-66E3-FEE0-E5E9-0B683912A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561" y="773247"/>
            <a:ext cx="4943744" cy="312180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8DD5319-BB8E-D455-56F8-5630AF7CA2AD}"/>
              </a:ext>
            </a:extLst>
          </p:cNvPr>
          <p:cNvGrpSpPr/>
          <p:nvPr/>
        </p:nvGrpSpPr>
        <p:grpSpPr>
          <a:xfrm>
            <a:off x="1010097" y="773247"/>
            <a:ext cx="4753343" cy="6084753"/>
            <a:chOff x="-9750699" y="0"/>
            <a:chExt cx="8886825" cy="113760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CCF9952-05C0-E23B-0342-3BBF8191F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750699" y="0"/>
              <a:ext cx="8829675" cy="657225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065790A-F90E-FCAE-7924-582C31F3D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9750699" y="6546849"/>
              <a:ext cx="8886825" cy="4829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75204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  <a:solidFill>
            <a:schemeClr val="accent5">
              <a:lumMod val="75000"/>
            </a:schemeClr>
          </a:solidFill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-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5453D397-054A-47D3-2661-2F92C6A4D2F8}"/>
              </a:ext>
            </a:extLst>
          </p:cNvPr>
          <p:cNvSpPr/>
          <p:nvPr/>
        </p:nvSpPr>
        <p:spPr>
          <a:xfrm>
            <a:off x="1803400" y="2512194"/>
            <a:ext cx="8585200" cy="1828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b="1" dirty="0">
                <a:solidFill>
                  <a:schemeClr val="tx1"/>
                </a:solidFill>
                <a:effectLst>
                  <a:glow rad="127000">
                    <a:srgbClr val="FFFF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 Page</a:t>
            </a:r>
            <a:endParaRPr lang="ko-KR" altLang="en-US" sz="9600" b="1" dirty="0">
              <a:solidFill>
                <a:schemeClr val="tx1"/>
              </a:solidFill>
              <a:effectLst>
                <a:glow rad="127000">
                  <a:srgbClr val="FFFF00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78544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CAN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13506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6D51-F7A7-3F37-31AD-341944AA5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30D765-8C4A-472E-E1B0-E05337409AB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  <a:solidFill>
            <a:schemeClr val="accent5">
              <a:lumMod val="75000"/>
            </a:schemeClr>
          </a:solidFill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4E2147-2A91-F7C0-FC02-AF3EE2BA9B3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08E9DD-692B-D104-7335-77DC5DAB911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90500">
                      <a:srgbClr val="FFFF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Motor</a:t>
              </a:r>
              <a:endParaRPr lang="ko-KR" altLang="en-US" sz="7200" b="1" dirty="0">
                <a:solidFill>
                  <a:schemeClr val="bg1"/>
                </a:solidFill>
                <a:effectLst>
                  <a:glow rad="190500">
                    <a:srgbClr val="FFFF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E250D5-3FE5-DDC0-8DDC-B85F74E7F3E9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79679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3. Recursion 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9070C03-6A82-571A-DF99-3C0F05528BD7}"/>
              </a:ext>
            </a:extLst>
          </p:cNvPr>
          <p:cNvGraphicFramePr>
            <a:graphicFrameLocks noGrp="1"/>
          </p:cNvGraphicFramePr>
          <p:nvPr/>
        </p:nvGraphicFramePr>
        <p:xfrm>
          <a:off x="177799" y="868119"/>
          <a:ext cx="3860801" cy="1630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08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8B932687-7F5A-699D-4DB9-F9890CF465C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117E0F-C56E-1585-39E0-BDD01DBE3D41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7EFF367-2D68-16C5-3497-4F57C159361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3CE9738-9E3C-B75B-1DBF-392A9182C09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1F555A9-A127-5F79-2292-A5D8AB0DD1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F9483EC-6CE4-D944-2A4A-F2F97A3552F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97415D11-45EF-03FD-A386-3D0CA5E86B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981A4DE-579A-88EB-3D88-F139870ED2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5DE4824-4463-42D0-F98D-B5CBF811184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22F83BF-1E9C-0476-E0E0-8D9BF9A2373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B067CCE-CB81-C448-0299-BCAD32E1FD5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FCBE497-A8EC-9743-DACB-B3EC276252C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DC0C805-5631-82EB-961C-E7FFF5BBAB3F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5385D2A-C469-592C-CFBE-3617000F9C01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809792E-C8A6-C9C6-F224-DD26C86C894B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2F5530E-180C-C17B-CEC3-361CAB473D9F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03D1F0D5-1205-73EC-8FE3-F0E09A22814B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96002298-1BFB-CC9C-0597-ACB28C8E102D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9AEF56C-88F6-B4A6-B8E5-4407BC09550B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D734F2BF-B909-E2B3-D035-73B1A936BBC4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269A9FC-41A6-703A-F687-811F16F2A9D5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D918222-8B02-3E68-BBE0-DE06A89C42F1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C45C36B-7266-EFEC-1B55-1C1B4FDF2F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D553966-F9EA-7A6E-6CB7-90A43D371A22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1079BC7-392E-E1C0-FF0F-6E9006E7AF88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317D5A2-FBE3-E285-B2C8-B5942E35613C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CB2EFED-D326-2B4C-78A1-D57D03F7DE8C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EDF8777-C5D8-C44D-8EF2-0E3C4373C8A2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4B9E52C-C827-EF81-CAA9-5C346D239B3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3B4A9FB-162F-4E00-208F-1C8C3BC0B141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D8338B3-9EC3-6A56-6F0E-DEC0BA46DAFB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434BD42-B6D3-1DF9-E27B-8BF01117C879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8ADEA1-A1C6-352E-E5A6-B2F307EE0E2B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C073775F-6A61-1895-1F7A-A93B5CA846A0}"/>
                </a:ext>
              </a:extLst>
            </p:cNvPr>
            <p:cNvCxnSpPr>
              <a:stCxn id="27" idx="1"/>
              <a:endCxn id="29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9000A8C-0877-9ACB-546C-7DB194E8D6C4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8E9C916-7775-6D3F-0A56-049A7A5CC4B6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F5CE6FC-3CAE-475E-0154-6F2DF1FCEBC2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271127-F1EE-19EE-3FFA-3026A5252F41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2912B7F-0D30-A14F-C8AE-B30FA1DC7BF5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F8F2E6FB-3960-0D7C-E6CB-13CB3A585D42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9104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Appendix(SerDes)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891006"/>
              </p:ext>
            </p:extLst>
          </p:nvPr>
        </p:nvGraphicFramePr>
        <p:xfrm>
          <a:off x="83626" y="868118"/>
          <a:ext cx="11974527" cy="5898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98442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Architecture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SerDes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encoding 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decoding 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목적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recovery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쉽게 수행하고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제공하며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밸런스를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제공하기 위해 신호 전환에 필요한 최소한의 통계적 경계를 배치하는 것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Parallel Clock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Data-Address-Control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신호가 병렬로 직렬 버스에 입력되어 사용되고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기준 클럭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(Ref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함께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여러 개 쌍으로 동시에 전달되므로 신호 간의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skew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최소화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Embedded Clock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single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직렬화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시작될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cycle(1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 + 1 HIGH)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먼저 전송되고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bit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전송되고 주기적으로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rising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clock info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미리 명시적으로 선언되어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recovery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끝날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전송되고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끝남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자동 동기화 기능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(Lock to Random Data)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장치 필요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수신기는 전원을 켰을 때 자동으로 주기적인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rising 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탐색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Data Payload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시간이 지남에 따라 값이 변경되기 때문에 수신기는 고유한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찾아 재동기화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동기화가 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payload data 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관계없이 직렬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recovery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수신기가 원격 모듈에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유용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data timing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수신기 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embedded 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되어 있어 송수신기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 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요구사항이 완화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0E9B7E0-D595-EF09-5F8D-3A62AE28E06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3106" y="4259894"/>
            <a:ext cx="3665565" cy="21925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436A203-FF80-96AA-AE6D-4A2C0147CC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8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07218" y="4799425"/>
            <a:ext cx="5639594" cy="15581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377403-DA27-11DF-4442-E35773941636}"/>
              </a:ext>
            </a:extLst>
          </p:cNvPr>
          <p:cNvSpPr txBox="1"/>
          <p:nvPr/>
        </p:nvSpPr>
        <p:spPr>
          <a:xfrm>
            <a:off x="1896476" y="6452452"/>
            <a:ext cx="2158826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&lt; Parallel Clock &gt;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BB3F18-7697-E783-6CCD-824484B33CBB}"/>
              </a:ext>
            </a:extLst>
          </p:cNvPr>
          <p:cNvSpPr txBox="1"/>
          <p:nvPr/>
        </p:nvSpPr>
        <p:spPr>
          <a:xfrm>
            <a:off x="7219950" y="6452452"/>
            <a:ext cx="241413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&lt; Embedded Clock 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85209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Appendix(SerDes) (3)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831297"/>
              </p:ext>
            </p:extLst>
          </p:nvPr>
        </p:nvGraphicFramePr>
        <p:xfrm>
          <a:off x="83626" y="868118"/>
          <a:ext cx="11974527" cy="5898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984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- 8b/10b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SerDes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구조로 일반적으로 사용되는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encoding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직렬화하기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10-bti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mapping)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병렬화기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Deserializer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기준 클럭을 사용해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복구된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모니터링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밸런스를 지원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기능 제공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빈번한 주파수 변환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수신기는 내장된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가져올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제어 코드를 사용하면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패킷이 시작할 때 일정 크기의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허용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측 인터페이스에는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line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control line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 line 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개가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8b/10b encoder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병렬화기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decoder block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Giga bit ethernet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사양으로 사용되며 정의됨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SerDes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함께 사용되는 일반적인 코딩 체계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64b/66b encoding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scrambler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밸런스와 변환을 통계적으로 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추가된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결정론적 변환을 통해 전달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- 10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ethernet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사양으로 사용되며 정의됨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64b/66b encoder,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scrambler,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기어박스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(66b  16bit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인터페이스로 변환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16bit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인터페이스를 완전 직렬 신호로 변환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 Interleaved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개의 느린 직렬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빠른 직렬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multiplexing,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수신기는 빠른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느린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multiplexing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455497E7-7393-2833-875A-9D964B30A52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6164" y="3706018"/>
            <a:ext cx="4449661" cy="26371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419B28-2C3D-3D51-D454-2A5A5BB1204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55024" y="4216195"/>
            <a:ext cx="4449661" cy="16168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968444-A799-A220-AA9F-619139B3A4DC}"/>
              </a:ext>
            </a:extLst>
          </p:cNvPr>
          <p:cNvSpPr txBox="1"/>
          <p:nvPr/>
        </p:nvSpPr>
        <p:spPr>
          <a:xfrm>
            <a:off x="7500442" y="6343190"/>
            <a:ext cx="2158826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&lt; Bit Interleaved &gt;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38816B-30AF-DD69-1C8F-3BB3604716A4}"/>
              </a:ext>
            </a:extLst>
          </p:cNvPr>
          <p:cNvSpPr txBox="1"/>
          <p:nvPr/>
        </p:nvSpPr>
        <p:spPr>
          <a:xfrm>
            <a:off x="2111582" y="6343190"/>
            <a:ext cx="2158826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&lt; 8b/10b 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14993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35180</TotalTime>
  <Words>15471</Words>
  <Application>Microsoft Office PowerPoint</Application>
  <PresentationFormat>와이드스크린</PresentationFormat>
  <Paragraphs>1357</Paragraphs>
  <Slides>74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74</vt:i4>
      </vt:variant>
    </vt:vector>
  </HeadingPairs>
  <TitlesOfParts>
    <vt:vector size="78" baseType="lpstr">
      <vt:lpstr>맑은 고딕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성호 김</dc:creator>
  <cp:lastModifiedBy>성호 김</cp:lastModifiedBy>
  <cp:revision>1097</cp:revision>
  <dcterms:created xsi:type="dcterms:W3CDTF">2023-11-29T11:04:36Z</dcterms:created>
  <dcterms:modified xsi:type="dcterms:W3CDTF">2024-05-02T14:48:17Z</dcterms:modified>
</cp:coreProperties>
</file>